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61" r:id="rId3"/>
    <p:sldId id="257" r:id="rId4"/>
    <p:sldId id="285" r:id="rId5"/>
    <p:sldId id="259" r:id="rId6"/>
    <p:sldId id="258" r:id="rId7"/>
    <p:sldId id="274" r:id="rId8"/>
    <p:sldId id="275" r:id="rId9"/>
    <p:sldId id="281" r:id="rId10"/>
    <p:sldId id="260" r:id="rId11"/>
    <p:sldId id="276" r:id="rId12"/>
    <p:sldId id="284" r:id="rId13"/>
    <p:sldId id="278" r:id="rId14"/>
    <p:sldId id="279" r:id="rId15"/>
    <p:sldId id="283" r:id="rId16"/>
    <p:sldId id="270" r:id="rId17"/>
    <p:sldId id="286" r:id="rId18"/>
    <p:sldId id="287" r:id="rId19"/>
    <p:sldId id="271" r:id="rId20"/>
    <p:sldId id="272" r:id="rId21"/>
    <p:sldId id="282" r:id="rId22"/>
    <p:sldId id="288" r:id="rId23"/>
    <p:sldId id="290" r:id="rId24"/>
    <p:sldId id="28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2" autoAdjust="0"/>
    <p:restoredTop sz="94660"/>
  </p:normalViewPr>
  <p:slideViewPr>
    <p:cSldViewPr snapToGrid="0">
      <p:cViewPr varScale="1">
        <p:scale>
          <a:sx n="103" d="100"/>
          <a:sy n="103" d="100"/>
        </p:scale>
        <p:origin x="150"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Sheet1!$A$2:$A$12</c:f>
              <c:strCache>
                <c:ptCount val="11"/>
                <c:pt idx="0">
                  <c:v>Denmark</c:v>
                </c:pt>
                <c:pt idx="1">
                  <c:v>Netherlands</c:v>
                </c:pt>
                <c:pt idx="2">
                  <c:v>United Kingdom</c:v>
                </c:pt>
                <c:pt idx="3">
                  <c:v>Germany</c:v>
                </c:pt>
                <c:pt idx="4">
                  <c:v>Austria</c:v>
                </c:pt>
                <c:pt idx="5">
                  <c:v>Belgium</c:v>
                </c:pt>
                <c:pt idx="6">
                  <c:v>France</c:v>
                </c:pt>
                <c:pt idx="7">
                  <c:v>Hungary</c:v>
                </c:pt>
                <c:pt idx="8">
                  <c:v>Poland</c:v>
                </c:pt>
                <c:pt idx="9">
                  <c:v>Portugal</c:v>
                </c:pt>
                <c:pt idx="10">
                  <c:v>Sweden</c:v>
                </c:pt>
              </c:strCache>
            </c:strRef>
          </c:cat>
          <c:val>
            <c:numRef>
              <c:f>Sheet1!$B$2:$B$12</c:f>
              <c:numCache>
                <c:formatCode>General</c:formatCode>
                <c:ptCount val="11"/>
                <c:pt idx="0">
                  <c:v>4</c:v>
                </c:pt>
                <c:pt idx="1">
                  <c:v>28</c:v>
                </c:pt>
                <c:pt idx="2">
                  <c:v>17</c:v>
                </c:pt>
                <c:pt idx="3">
                  <c:v>12</c:v>
                </c:pt>
                <c:pt idx="4">
                  <c:v>100</c:v>
                </c:pt>
                <c:pt idx="5">
                  <c:v>98</c:v>
                </c:pt>
                <c:pt idx="6">
                  <c:v>100</c:v>
                </c:pt>
                <c:pt idx="7">
                  <c:v>100</c:v>
                </c:pt>
                <c:pt idx="8">
                  <c:v>100</c:v>
                </c:pt>
                <c:pt idx="9">
                  <c:v>100</c:v>
                </c:pt>
                <c:pt idx="10">
                  <c:v>86</c:v>
                </c:pt>
              </c:numCache>
            </c:numRef>
          </c:val>
          <c:extLst>
            <c:ext xmlns:c16="http://schemas.microsoft.com/office/drawing/2014/chart" uri="{C3380CC4-5D6E-409C-BE32-E72D297353CC}">
              <c16:uniqueId val="{00000000-4FD6-4018-9D52-E2C2D3A7232B}"/>
            </c:ext>
          </c:extLst>
        </c:ser>
        <c:dLbls>
          <c:showLegendKey val="0"/>
          <c:showVal val="0"/>
          <c:showCatName val="0"/>
          <c:showSerName val="0"/>
          <c:showPercent val="0"/>
          <c:showBubbleSize val="0"/>
        </c:dLbls>
        <c:gapWidth val="32"/>
        <c:overlap val="-43"/>
        <c:axId val="275700328"/>
        <c:axId val="275702624"/>
      </c:barChart>
      <c:catAx>
        <c:axId val="275700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9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5702624"/>
        <c:crosses val="autoZero"/>
        <c:auto val="1"/>
        <c:lblAlgn val="ctr"/>
        <c:lblOffset val="100"/>
        <c:noMultiLvlLbl val="0"/>
      </c:catAx>
      <c:valAx>
        <c:axId val="275702624"/>
        <c:scaling>
          <c:orientation val="minMax"/>
          <c:max val="100"/>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75700328"/>
        <c:crosses val="autoZero"/>
        <c:crossBetween val="between"/>
        <c:majorUnit val="20"/>
        <c:minorUnit val="1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11/20/2020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11/20/2020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11/20/2020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11/20/2020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Bent 4">
            <a:extLst>
              <a:ext uri="{FF2B5EF4-FFF2-40B4-BE49-F238E27FC236}">
                <a16:creationId xmlns:a16="http://schemas.microsoft.com/office/drawing/2014/main" id="{EE97A18F-1B3D-40FD-A72C-FBEEC7928F7D}"/>
              </a:ext>
            </a:extLst>
          </p:cNvPr>
          <p:cNvSpPr/>
          <p:nvPr/>
        </p:nvSpPr>
        <p:spPr>
          <a:xfrm>
            <a:off x="6242151" y="1075946"/>
            <a:ext cx="2218108" cy="5782054"/>
          </a:xfrm>
          <a:prstGeom prst="bentArrow">
            <a:avLst>
              <a:gd name="adj1" fmla="val 25000"/>
              <a:gd name="adj2" fmla="val 25000"/>
              <a:gd name="adj3" fmla="val 25000"/>
              <a:gd name="adj4" fmla="val 4089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Bent 6">
            <a:extLst>
              <a:ext uri="{FF2B5EF4-FFF2-40B4-BE49-F238E27FC236}">
                <a16:creationId xmlns:a16="http://schemas.microsoft.com/office/drawing/2014/main" id="{EA6AFECE-5F38-4213-974B-A692640B8FD7}"/>
              </a:ext>
            </a:extLst>
          </p:cNvPr>
          <p:cNvSpPr/>
          <p:nvPr/>
        </p:nvSpPr>
        <p:spPr>
          <a:xfrm flipH="1">
            <a:off x="3731738" y="1075947"/>
            <a:ext cx="2218109" cy="5782054"/>
          </a:xfrm>
          <a:prstGeom prst="bentArrow">
            <a:avLst>
              <a:gd name="adj1" fmla="val 25000"/>
              <a:gd name="adj2" fmla="val 25000"/>
              <a:gd name="adj3" fmla="val 25000"/>
              <a:gd name="adj4" fmla="val 4089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Up 7">
            <a:extLst>
              <a:ext uri="{FF2B5EF4-FFF2-40B4-BE49-F238E27FC236}">
                <a16:creationId xmlns:a16="http://schemas.microsoft.com/office/drawing/2014/main" id="{BC1D9242-59C0-457B-B6B4-9B022469CD03}"/>
              </a:ext>
            </a:extLst>
          </p:cNvPr>
          <p:cNvSpPr/>
          <p:nvPr/>
        </p:nvSpPr>
        <p:spPr>
          <a:xfrm>
            <a:off x="5495312" y="421039"/>
            <a:ext cx="1201375" cy="6436961"/>
          </a:xfrm>
          <a:prstGeom prst="up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866D8-6C0F-4713-9766-016D37DA148A}"/>
              </a:ext>
            </a:extLst>
          </p:cNvPr>
          <p:cNvSpPr>
            <a:spLocks noGrp="1"/>
          </p:cNvSpPr>
          <p:nvPr>
            <p:ph type="ctrTitle"/>
          </p:nvPr>
        </p:nvSpPr>
        <p:spPr/>
        <p:txBody>
          <a:bodyPr/>
          <a:lstStyle/>
          <a:p>
            <a:r>
              <a:rPr lang="en-US" dirty="0"/>
              <a:t>Choices</a:t>
            </a:r>
          </a:p>
        </p:txBody>
      </p:sp>
      <p:sp>
        <p:nvSpPr>
          <p:cNvPr id="3" name="Subtitle 2">
            <a:extLst>
              <a:ext uri="{FF2B5EF4-FFF2-40B4-BE49-F238E27FC236}">
                <a16:creationId xmlns:a16="http://schemas.microsoft.com/office/drawing/2014/main" id="{9755196E-112F-4EC8-849D-E94A9DF8162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23858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61C198-44FE-4BC4-9F18-B6F7A083553E}"/>
              </a:ext>
            </a:extLst>
          </p:cNvPr>
          <p:cNvSpPr>
            <a:spLocks noGrp="1"/>
          </p:cNvSpPr>
          <p:nvPr>
            <p:ph type="title"/>
          </p:nvPr>
        </p:nvSpPr>
        <p:spPr>
          <a:xfrm>
            <a:off x="2231136" y="285071"/>
            <a:ext cx="7729728" cy="1188720"/>
          </a:xfrm>
        </p:spPr>
        <p:txBody>
          <a:bodyPr/>
          <a:lstStyle/>
          <a:p>
            <a:r>
              <a:rPr lang="en-US" dirty="0"/>
              <a:t>Benjamin </a:t>
            </a:r>
            <a:r>
              <a:rPr lang="en-US" dirty="0" err="1"/>
              <a:t>libet</a:t>
            </a:r>
            <a:endParaRPr lang="en-US" dirty="0"/>
          </a:p>
        </p:txBody>
      </p:sp>
      <p:pic>
        <p:nvPicPr>
          <p:cNvPr id="9" name="Picture 8">
            <a:extLst>
              <a:ext uri="{FF2B5EF4-FFF2-40B4-BE49-F238E27FC236}">
                <a16:creationId xmlns:a16="http://schemas.microsoft.com/office/drawing/2014/main" id="{E4455522-E69E-4D02-B93E-3CA3532F1F39}"/>
              </a:ext>
            </a:extLst>
          </p:cNvPr>
          <p:cNvPicPr>
            <a:picLocks noChangeAspect="1"/>
          </p:cNvPicPr>
          <p:nvPr/>
        </p:nvPicPr>
        <p:blipFill>
          <a:blip r:embed="rId2"/>
          <a:stretch>
            <a:fillRect/>
          </a:stretch>
        </p:blipFill>
        <p:spPr>
          <a:xfrm>
            <a:off x="234778" y="1727362"/>
            <a:ext cx="6690071" cy="2831776"/>
          </a:xfrm>
          <a:prstGeom prst="rect">
            <a:avLst/>
          </a:prstGeom>
        </p:spPr>
      </p:pic>
      <p:pic>
        <p:nvPicPr>
          <p:cNvPr id="2052" name="Picture 4" descr="Is Free Will an Illusion?">
            <a:extLst>
              <a:ext uri="{FF2B5EF4-FFF2-40B4-BE49-F238E27FC236}">
                <a16:creationId xmlns:a16="http://schemas.microsoft.com/office/drawing/2014/main" id="{CCCA0243-7CF2-411F-97EA-7A2A811F8C73}"/>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092394" y="3915081"/>
            <a:ext cx="5864828" cy="2345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398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1C77-D86A-44FE-AB60-C4C3573C9AFE}"/>
              </a:ext>
            </a:extLst>
          </p:cNvPr>
          <p:cNvSpPr>
            <a:spLocks noGrp="1"/>
          </p:cNvSpPr>
          <p:nvPr>
            <p:ph type="title"/>
          </p:nvPr>
        </p:nvSpPr>
        <p:spPr>
          <a:xfrm>
            <a:off x="2231136" y="309781"/>
            <a:ext cx="7729728" cy="1188720"/>
          </a:xfrm>
        </p:spPr>
        <p:txBody>
          <a:bodyPr/>
          <a:lstStyle/>
          <a:p>
            <a:r>
              <a:rPr lang="en-US" dirty="0"/>
              <a:t>Jonah 3:4-10</a:t>
            </a:r>
          </a:p>
        </p:txBody>
      </p:sp>
      <p:sp>
        <p:nvSpPr>
          <p:cNvPr id="3" name="Content Placeholder 2">
            <a:extLst>
              <a:ext uri="{FF2B5EF4-FFF2-40B4-BE49-F238E27FC236}">
                <a16:creationId xmlns:a16="http://schemas.microsoft.com/office/drawing/2014/main" id="{B2C2CEE6-A8C9-43D8-9A19-9A90581DAC8B}"/>
              </a:ext>
            </a:extLst>
          </p:cNvPr>
          <p:cNvSpPr>
            <a:spLocks noGrp="1"/>
          </p:cNvSpPr>
          <p:nvPr>
            <p:ph idx="1"/>
          </p:nvPr>
        </p:nvSpPr>
        <p:spPr>
          <a:xfrm>
            <a:off x="652849" y="2190541"/>
            <a:ext cx="10886302" cy="3702767"/>
          </a:xfrm>
        </p:spPr>
        <p:txBody>
          <a:bodyPr>
            <a:noAutofit/>
          </a:bodyPr>
          <a:lstStyle/>
          <a:p>
            <a:pPr marL="457200" marR="45720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 So the people of Nineveh </a:t>
            </a:r>
            <a:r>
              <a:rPr lang="en-US" sz="3600" b="1" i="1" dirty="0">
                <a:effectLst/>
                <a:latin typeface="Calibri" panose="020F0502020204030204" pitchFamily="34" charset="0"/>
                <a:ea typeface="Calibri" panose="020F0502020204030204" pitchFamily="34" charset="0"/>
                <a:cs typeface="Times New Roman" panose="02020603050405020304" pitchFamily="18" charset="0"/>
              </a:rPr>
              <a:t>believed</a:t>
            </a:r>
            <a:r>
              <a:rPr lang="en-US" sz="3600" dirty="0">
                <a:effectLst/>
                <a:latin typeface="Calibri" panose="020F0502020204030204" pitchFamily="34" charset="0"/>
                <a:ea typeface="Calibri" panose="020F0502020204030204" pitchFamily="34" charset="0"/>
                <a:cs typeface="Times New Roman" panose="02020603050405020304" pitchFamily="18" charset="0"/>
              </a:rPr>
              <a:t> God, proclaimed a fast, and put on sackcloth, from the greatest to the least of them …</a:t>
            </a:r>
          </a:p>
          <a:p>
            <a:pPr marL="457200" marR="457200">
              <a:spcBef>
                <a:spcPts val="0"/>
              </a:spcBef>
              <a:spcAft>
                <a:spcPts val="0"/>
              </a:spcAft>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457200" marR="45720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 Then God saw their works, that they turned from their evil way; and God </a:t>
            </a:r>
            <a:r>
              <a:rPr lang="en-US" sz="3600" b="1" i="1" dirty="0">
                <a:effectLst/>
                <a:latin typeface="Calibri" panose="020F0502020204030204" pitchFamily="34" charset="0"/>
                <a:ea typeface="Calibri" panose="020F0502020204030204" pitchFamily="34" charset="0"/>
                <a:cs typeface="Times New Roman" panose="02020603050405020304" pitchFamily="18" charset="0"/>
              </a:rPr>
              <a:t>relented</a:t>
            </a:r>
            <a:r>
              <a:rPr lang="en-US" sz="3600" dirty="0">
                <a:effectLst/>
                <a:latin typeface="Calibri" panose="020F0502020204030204" pitchFamily="34" charset="0"/>
                <a:ea typeface="Calibri" panose="020F0502020204030204" pitchFamily="34" charset="0"/>
                <a:cs typeface="Times New Roman" panose="02020603050405020304" pitchFamily="18" charset="0"/>
              </a:rPr>
              <a:t> from the disaster that He had said He would bring upon them, and He did not do it …</a:t>
            </a:r>
          </a:p>
        </p:txBody>
      </p:sp>
    </p:spTree>
    <p:extLst>
      <p:ext uri="{BB962C8B-B14F-4D97-AF65-F5344CB8AC3E}">
        <p14:creationId xmlns:p14="http://schemas.microsoft.com/office/powerpoint/2010/main" val="427990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12F1-8DAD-4C48-8D43-D640A527FFA0}"/>
              </a:ext>
            </a:extLst>
          </p:cNvPr>
          <p:cNvSpPr>
            <a:spLocks noGrp="1"/>
          </p:cNvSpPr>
          <p:nvPr>
            <p:ph type="title"/>
          </p:nvPr>
        </p:nvSpPr>
        <p:spPr/>
        <p:txBody>
          <a:bodyPr>
            <a:normAutofit/>
          </a:bodyPr>
          <a:lstStyle/>
          <a:p>
            <a:r>
              <a:rPr lang="en-US" cap="none" dirty="0"/>
              <a:t>#2 – Choice is built into the plan of God</a:t>
            </a:r>
          </a:p>
        </p:txBody>
      </p:sp>
      <p:sp>
        <p:nvSpPr>
          <p:cNvPr id="3" name="Text Placeholder 2">
            <a:extLst>
              <a:ext uri="{FF2B5EF4-FFF2-40B4-BE49-F238E27FC236}">
                <a16:creationId xmlns:a16="http://schemas.microsoft.com/office/drawing/2014/main" id="{AB92772A-3C3A-445D-971F-4C85C6C5BB7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81403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1C77-D86A-44FE-AB60-C4C3573C9AFE}"/>
              </a:ext>
            </a:extLst>
          </p:cNvPr>
          <p:cNvSpPr>
            <a:spLocks noGrp="1"/>
          </p:cNvSpPr>
          <p:nvPr>
            <p:ph type="title"/>
          </p:nvPr>
        </p:nvSpPr>
        <p:spPr>
          <a:xfrm>
            <a:off x="2231136" y="309781"/>
            <a:ext cx="7729728" cy="1188720"/>
          </a:xfrm>
        </p:spPr>
        <p:txBody>
          <a:bodyPr/>
          <a:lstStyle/>
          <a:p>
            <a:r>
              <a:rPr lang="en-US" dirty="0"/>
              <a:t>GENESIS 3:1-6</a:t>
            </a:r>
          </a:p>
        </p:txBody>
      </p:sp>
      <p:sp>
        <p:nvSpPr>
          <p:cNvPr id="3" name="Content Placeholder 2">
            <a:extLst>
              <a:ext uri="{FF2B5EF4-FFF2-40B4-BE49-F238E27FC236}">
                <a16:creationId xmlns:a16="http://schemas.microsoft.com/office/drawing/2014/main" id="{B2C2CEE6-A8C9-43D8-9A19-9A90581DAC8B}"/>
              </a:ext>
            </a:extLst>
          </p:cNvPr>
          <p:cNvSpPr>
            <a:spLocks noGrp="1"/>
          </p:cNvSpPr>
          <p:nvPr>
            <p:ph idx="1"/>
          </p:nvPr>
        </p:nvSpPr>
        <p:spPr>
          <a:xfrm>
            <a:off x="652849" y="2190541"/>
            <a:ext cx="10886302" cy="3702767"/>
          </a:xfrm>
        </p:spPr>
        <p:txBody>
          <a:bodyPr>
            <a:noAutofit/>
          </a:bodyPr>
          <a:lstStyle/>
          <a:p>
            <a:pPr marL="457200" marR="45720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 So when the woman saw that the tree was good for food, that it was pleasant to the eyes, and a tree desirable to make one wise, she </a:t>
            </a:r>
            <a:r>
              <a:rPr lang="en-US" sz="3600" b="1" i="1" dirty="0">
                <a:effectLst/>
                <a:latin typeface="Calibri" panose="020F0502020204030204" pitchFamily="34" charset="0"/>
                <a:ea typeface="Calibri" panose="020F0502020204030204" pitchFamily="34" charset="0"/>
                <a:cs typeface="Times New Roman" panose="02020603050405020304" pitchFamily="18" charset="0"/>
              </a:rPr>
              <a:t>took </a:t>
            </a:r>
            <a:r>
              <a:rPr lang="en-US" sz="3600" dirty="0">
                <a:effectLst/>
                <a:latin typeface="Calibri" panose="020F0502020204030204" pitchFamily="34" charset="0"/>
                <a:ea typeface="Calibri" panose="020F0502020204030204" pitchFamily="34" charset="0"/>
                <a:cs typeface="Times New Roman" panose="02020603050405020304" pitchFamily="18" charset="0"/>
              </a:rPr>
              <a:t>of its fruit and </a:t>
            </a:r>
            <a:r>
              <a:rPr lang="en-US" sz="3600" b="1" i="1" dirty="0">
                <a:effectLst/>
                <a:latin typeface="Calibri" panose="020F0502020204030204" pitchFamily="34" charset="0"/>
                <a:ea typeface="Calibri" panose="020F0502020204030204" pitchFamily="34" charset="0"/>
                <a:cs typeface="Times New Roman" panose="02020603050405020304" pitchFamily="18" charset="0"/>
              </a:rPr>
              <a:t>ate</a:t>
            </a:r>
            <a:r>
              <a:rPr lang="en-US" sz="3600" dirty="0">
                <a:effectLst/>
                <a:latin typeface="Calibri" panose="020F0502020204030204" pitchFamily="34" charset="0"/>
                <a:ea typeface="Calibri" panose="020F0502020204030204" pitchFamily="34" charset="0"/>
                <a:cs typeface="Times New Roman" panose="02020603050405020304" pitchFamily="18" charset="0"/>
              </a:rPr>
              <a:t>. She also gave to her husband with her, and he </a:t>
            </a:r>
            <a:r>
              <a:rPr lang="en-US" sz="3600" b="1" i="1" dirty="0">
                <a:effectLst/>
                <a:latin typeface="Calibri" panose="020F0502020204030204" pitchFamily="34" charset="0"/>
                <a:ea typeface="Calibri" panose="020F0502020204030204" pitchFamily="34" charset="0"/>
                <a:cs typeface="Times New Roman" panose="02020603050405020304" pitchFamily="18" charset="0"/>
              </a:rPr>
              <a:t>ate </a:t>
            </a:r>
            <a:r>
              <a:rPr lang="en-US" sz="36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Rectangle 3">
            <a:extLst>
              <a:ext uri="{FF2B5EF4-FFF2-40B4-BE49-F238E27FC236}">
                <a16:creationId xmlns:a16="http://schemas.microsoft.com/office/drawing/2014/main" id="{0052E694-99E6-4D53-AD72-D2388413E07C}"/>
              </a:ext>
            </a:extLst>
          </p:cNvPr>
          <p:cNvSpPr/>
          <p:nvPr/>
        </p:nvSpPr>
        <p:spPr>
          <a:xfrm>
            <a:off x="0" y="6000584"/>
            <a:ext cx="12192000" cy="857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2615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1C77-D86A-44FE-AB60-C4C3573C9AFE}"/>
              </a:ext>
            </a:extLst>
          </p:cNvPr>
          <p:cNvSpPr>
            <a:spLocks noGrp="1"/>
          </p:cNvSpPr>
          <p:nvPr>
            <p:ph type="title"/>
          </p:nvPr>
        </p:nvSpPr>
        <p:spPr>
          <a:xfrm>
            <a:off x="2231136" y="309781"/>
            <a:ext cx="7729728" cy="1188720"/>
          </a:xfrm>
        </p:spPr>
        <p:txBody>
          <a:bodyPr/>
          <a:lstStyle/>
          <a:p>
            <a:r>
              <a:rPr lang="en-US" dirty="0"/>
              <a:t>James 4:1-10</a:t>
            </a:r>
          </a:p>
        </p:txBody>
      </p:sp>
      <p:sp>
        <p:nvSpPr>
          <p:cNvPr id="3" name="Content Placeholder 2">
            <a:extLst>
              <a:ext uri="{FF2B5EF4-FFF2-40B4-BE49-F238E27FC236}">
                <a16:creationId xmlns:a16="http://schemas.microsoft.com/office/drawing/2014/main" id="{B2C2CEE6-A8C9-43D8-9A19-9A90581DAC8B}"/>
              </a:ext>
            </a:extLst>
          </p:cNvPr>
          <p:cNvSpPr>
            <a:spLocks noGrp="1"/>
          </p:cNvSpPr>
          <p:nvPr>
            <p:ph idx="1"/>
          </p:nvPr>
        </p:nvSpPr>
        <p:spPr>
          <a:xfrm>
            <a:off x="652849" y="2190541"/>
            <a:ext cx="10886302" cy="3702767"/>
          </a:xfrm>
        </p:spPr>
        <p:txBody>
          <a:bodyPr>
            <a:noAutofit/>
          </a:bodyPr>
          <a:lstStyle/>
          <a:p>
            <a:pPr marL="457200" marR="45720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Where do wars and fights come from among you? </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780FED6-3CAD-44BF-8B4D-5EF88B908042}"/>
              </a:ext>
            </a:extLst>
          </p:cNvPr>
          <p:cNvSpPr/>
          <p:nvPr/>
        </p:nvSpPr>
        <p:spPr>
          <a:xfrm>
            <a:off x="0" y="6000584"/>
            <a:ext cx="12192000" cy="857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3068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12F1-8DAD-4C48-8D43-D640A527FFA0}"/>
              </a:ext>
            </a:extLst>
          </p:cNvPr>
          <p:cNvSpPr>
            <a:spLocks noGrp="1"/>
          </p:cNvSpPr>
          <p:nvPr>
            <p:ph type="title"/>
          </p:nvPr>
        </p:nvSpPr>
        <p:spPr/>
        <p:txBody>
          <a:bodyPr>
            <a:normAutofit fontScale="90000"/>
          </a:bodyPr>
          <a:lstStyle/>
          <a:p>
            <a:r>
              <a:rPr lang="en-US" cap="none" dirty="0"/>
              <a:t>#3 – Consistently making positive choices takes proactive, focused effort.</a:t>
            </a:r>
          </a:p>
        </p:txBody>
      </p:sp>
      <p:sp>
        <p:nvSpPr>
          <p:cNvPr id="3" name="Text Placeholder 2">
            <a:extLst>
              <a:ext uri="{FF2B5EF4-FFF2-40B4-BE49-F238E27FC236}">
                <a16:creationId xmlns:a16="http://schemas.microsoft.com/office/drawing/2014/main" id="{AB92772A-3C3A-445D-971F-4C85C6C5BB7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61484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F87A5-7641-4895-9B52-3962EEA7AD5D}"/>
              </a:ext>
            </a:extLst>
          </p:cNvPr>
          <p:cNvSpPr>
            <a:spLocks noGrp="1"/>
          </p:cNvSpPr>
          <p:nvPr>
            <p:ph type="title"/>
          </p:nvPr>
        </p:nvSpPr>
        <p:spPr>
          <a:xfrm>
            <a:off x="2231136" y="288830"/>
            <a:ext cx="7729728" cy="1188720"/>
          </a:xfrm>
        </p:spPr>
        <p:txBody>
          <a:bodyPr/>
          <a:lstStyle/>
          <a:p>
            <a:r>
              <a:rPr lang="en-US" dirty="0"/>
              <a:t>Organ donation</a:t>
            </a:r>
          </a:p>
        </p:txBody>
      </p:sp>
      <p:graphicFrame>
        <p:nvGraphicFramePr>
          <p:cNvPr id="12" name="Content Placeholder 11">
            <a:extLst>
              <a:ext uri="{FF2B5EF4-FFF2-40B4-BE49-F238E27FC236}">
                <a16:creationId xmlns:a16="http://schemas.microsoft.com/office/drawing/2014/main" id="{D3418347-557B-421F-9D31-D7E37CBEBC05}"/>
              </a:ext>
            </a:extLst>
          </p:cNvPr>
          <p:cNvGraphicFramePr>
            <a:graphicFrameLocks noGrp="1"/>
          </p:cNvGraphicFramePr>
          <p:nvPr>
            <p:ph idx="1"/>
            <p:extLst>
              <p:ext uri="{D42A27DB-BD31-4B8C-83A1-F6EECF244321}">
                <p14:modId xmlns:p14="http://schemas.microsoft.com/office/powerpoint/2010/main" val="1400516921"/>
              </p:ext>
            </p:extLst>
          </p:nvPr>
        </p:nvGraphicFramePr>
        <p:xfrm>
          <a:off x="1013254" y="1841157"/>
          <a:ext cx="10256108" cy="4728013"/>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EC758925-D01B-436F-B09F-CFCC048730E9}"/>
              </a:ext>
            </a:extLst>
          </p:cNvPr>
          <p:cNvSpPr txBox="1"/>
          <p:nvPr/>
        </p:nvSpPr>
        <p:spPr>
          <a:xfrm rot="16200000">
            <a:off x="-1328410" y="3087071"/>
            <a:ext cx="4040430" cy="461665"/>
          </a:xfrm>
          <a:prstGeom prst="rect">
            <a:avLst/>
          </a:prstGeom>
          <a:noFill/>
        </p:spPr>
        <p:txBody>
          <a:bodyPr wrap="square" rtlCol="0">
            <a:spAutoFit/>
          </a:bodyPr>
          <a:lstStyle/>
          <a:p>
            <a:r>
              <a:rPr lang="en-US" sz="2400" dirty="0"/>
              <a:t>% of drivers donating organs</a:t>
            </a:r>
          </a:p>
        </p:txBody>
      </p:sp>
    </p:spTree>
    <p:extLst>
      <p:ext uri="{BB962C8B-B14F-4D97-AF65-F5344CB8AC3E}">
        <p14:creationId xmlns:p14="http://schemas.microsoft.com/office/powerpoint/2010/main" val="3029678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6293D2-B05A-43D2-8BD5-6ED8DE3B9555}"/>
              </a:ext>
            </a:extLst>
          </p:cNvPr>
          <p:cNvSpPr>
            <a:spLocks noGrp="1"/>
          </p:cNvSpPr>
          <p:nvPr>
            <p:ph type="body" idx="1"/>
          </p:nvPr>
        </p:nvSpPr>
        <p:spPr/>
        <p:txBody>
          <a:bodyPr/>
          <a:lstStyle/>
          <a:p>
            <a:endParaRPr lang="en-US"/>
          </a:p>
        </p:txBody>
      </p:sp>
      <p:sp>
        <p:nvSpPr>
          <p:cNvPr id="3" name="Content Placeholder 2">
            <a:extLst>
              <a:ext uri="{FF2B5EF4-FFF2-40B4-BE49-F238E27FC236}">
                <a16:creationId xmlns:a16="http://schemas.microsoft.com/office/drawing/2014/main" id="{95033492-6EBC-4E96-A0B7-6201FF1D5BE1}"/>
              </a:ext>
            </a:extLst>
          </p:cNvPr>
          <p:cNvSpPr>
            <a:spLocks noGrp="1"/>
          </p:cNvSpPr>
          <p:nvPr>
            <p:ph sz="half" idx="2"/>
          </p:nvPr>
        </p:nvSpPr>
        <p:spPr/>
        <p:txBody>
          <a:bodyPr/>
          <a:lstStyle/>
          <a:p>
            <a:endParaRPr lang="en-US"/>
          </a:p>
        </p:txBody>
      </p:sp>
      <p:sp>
        <p:nvSpPr>
          <p:cNvPr id="4" name="Content Placeholder 3">
            <a:extLst>
              <a:ext uri="{FF2B5EF4-FFF2-40B4-BE49-F238E27FC236}">
                <a16:creationId xmlns:a16="http://schemas.microsoft.com/office/drawing/2014/main" id="{AD66519F-68E6-4AB6-B984-DD3F4976E03E}"/>
              </a:ext>
            </a:extLst>
          </p:cNvPr>
          <p:cNvSpPr>
            <a:spLocks noGrp="1"/>
          </p:cNvSpPr>
          <p:nvPr>
            <p:ph sz="quarter" idx="4"/>
          </p:nvPr>
        </p:nvSpPr>
        <p:spPr/>
        <p:txBody>
          <a:bodyPr/>
          <a:lstStyle/>
          <a:p>
            <a:endParaRPr lang="en-US"/>
          </a:p>
        </p:txBody>
      </p:sp>
      <p:sp>
        <p:nvSpPr>
          <p:cNvPr id="5" name="Text Placeholder 4">
            <a:extLst>
              <a:ext uri="{FF2B5EF4-FFF2-40B4-BE49-F238E27FC236}">
                <a16:creationId xmlns:a16="http://schemas.microsoft.com/office/drawing/2014/main" id="{3AF24660-96E6-4BE7-AA3C-D00F4F1341FF}"/>
              </a:ext>
            </a:extLst>
          </p:cNvPr>
          <p:cNvSpPr>
            <a:spLocks noGrp="1"/>
          </p:cNvSpPr>
          <p:nvPr>
            <p:ph type="body" sz="quarter" idx="13"/>
          </p:nvPr>
        </p:nvSpPr>
        <p:spPr/>
        <p:txBody>
          <a:bodyPr/>
          <a:lstStyle/>
          <a:p>
            <a:endParaRPr lang="en-US"/>
          </a:p>
        </p:txBody>
      </p:sp>
      <p:sp>
        <p:nvSpPr>
          <p:cNvPr id="6" name="Title 5">
            <a:extLst>
              <a:ext uri="{FF2B5EF4-FFF2-40B4-BE49-F238E27FC236}">
                <a16:creationId xmlns:a16="http://schemas.microsoft.com/office/drawing/2014/main" id="{E20D6589-85F9-438F-97D6-00B9D894FC68}"/>
              </a:ext>
            </a:extLst>
          </p:cNvPr>
          <p:cNvSpPr>
            <a:spLocks noGrp="1"/>
          </p:cNvSpPr>
          <p:nvPr>
            <p:ph type="title"/>
          </p:nvPr>
        </p:nvSpPr>
        <p:spPr>
          <a:xfrm>
            <a:off x="2231136" y="296098"/>
            <a:ext cx="7729728" cy="1188720"/>
          </a:xfrm>
        </p:spPr>
        <p:txBody>
          <a:bodyPr/>
          <a:lstStyle/>
          <a:p>
            <a:r>
              <a:rPr lang="en-US" dirty="0"/>
              <a:t>Organ donor options</a:t>
            </a:r>
          </a:p>
        </p:txBody>
      </p:sp>
      <p:sp>
        <p:nvSpPr>
          <p:cNvPr id="9" name="Rectangle: Rounded Corners 8">
            <a:extLst>
              <a:ext uri="{FF2B5EF4-FFF2-40B4-BE49-F238E27FC236}">
                <a16:creationId xmlns:a16="http://schemas.microsoft.com/office/drawing/2014/main" id="{C1F06903-E495-45E0-841D-21D4677AF8AE}"/>
              </a:ext>
            </a:extLst>
          </p:cNvPr>
          <p:cNvSpPr/>
          <p:nvPr/>
        </p:nvSpPr>
        <p:spPr>
          <a:xfrm>
            <a:off x="708365" y="3143249"/>
            <a:ext cx="5145319" cy="24906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7667B9C-F96C-467D-82CA-A3AA6B4301D7}"/>
              </a:ext>
            </a:extLst>
          </p:cNvPr>
          <p:cNvSpPr/>
          <p:nvPr/>
        </p:nvSpPr>
        <p:spPr>
          <a:xfrm>
            <a:off x="1484670" y="3244645"/>
            <a:ext cx="4119716" cy="22614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9AD63E1-56CF-4CCB-94FC-C7A139F1578A}"/>
              </a:ext>
            </a:extLst>
          </p:cNvPr>
          <p:cNvSpPr txBox="1"/>
          <p:nvPr/>
        </p:nvSpPr>
        <p:spPr>
          <a:xfrm>
            <a:off x="1484670" y="3509877"/>
            <a:ext cx="4119716" cy="1384995"/>
          </a:xfrm>
          <a:prstGeom prst="rect">
            <a:avLst/>
          </a:prstGeom>
          <a:noFill/>
        </p:spPr>
        <p:txBody>
          <a:bodyPr wrap="square" rtlCol="0">
            <a:spAutoFit/>
          </a:bodyPr>
          <a:lstStyle/>
          <a:p>
            <a:r>
              <a:rPr lang="en-US" sz="2800" dirty="0"/>
              <a:t>Check the box if you </a:t>
            </a:r>
            <a:r>
              <a:rPr lang="en-US" sz="2800" b="1" dirty="0"/>
              <a:t>want</a:t>
            </a:r>
            <a:r>
              <a:rPr lang="en-US" sz="2800" dirty="0"/>
              <a:t> to participate in the organ donor program</a:t>
            </a:r>
          </a:p>
        </p:txBody>
      </p:sp>
      <p:sp>
        <p:nvSpPr>
          <p:cNvPr id="11" name="Rectangle 10">
            <a:extLst>
              <a:ext uri="{FF2B5EF4-FFF2-40B4-BE49-F238E27FC236}">
                <a16:creationId xmlns:a16="http://schemas.microsoft.com/office/drawing/2014/main" id="{8E7DED81-5E8A-4163-A457-43BBF27D6182}"/>
              </a:ext>
            </a:extLst>
          </p:cNvPr>
          <p:cNvSpPr/>
          <p:nvPr/>
        </p:nvSpPr>
        <p:spPr>
          <a:xfrm>
            <a:off x="943945" y="3512358"/>
            <a:ext cx="349046" cy="351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72021747-A33F-42B2-BFC5-173A0C9B02AE}"/>
              </a:ext>
            </a:extLst>
          </p:cNvPr>
          <p:cNvGrpSpPr/>
          <p:nvPr/>
        </p:nvGrpSpPr>
        <p:grpSpPr>
          <a:xfrm>
            <a:off x="6338316" y="3150686"/>
            <a:ext cx="5145319" cy="2483198"/>
            <a:chOff x="6338316" y="3150686"/>
            <a:chExt cx="5145319" cy="2483198"/>
          </a:xfrm>
        </p:grpSpPr>
        <p:sp>
          <p:nvSpPr>
            <p:cNvPr id="12" name="Rectangle: Rounded Corners 11">
              <a:extLst>
                <a:ext uri="{FF2B5EF4-FFF2-40B4-BE49-F238E27FC236}">
                  <a16:creationId xmlns:a16="http://schemas.microsoft.com/office/drawing/2014/main" id="{F3712FB3-1CAD-41CB-AD79-8BBF3BACEC54}"/>
                </a:ext>
              </a:extLst>
            </p:cNvPr>
            <p:cNvSpPr/>
            <p:nvPr/>
          </p:nvSpPr>
          <p:spPr>
            <a:xfrm>
              <a:off x="6338316" y="3150686"/>
              <a:ext cx="5145319" cy="2483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3BAB8B-A14D-46ED-899E-BF0C3B72AFB7}"/>
                </a:ext>
              </a:extLst>
            </p:cNvPr>
            <p:cNvSpPr/>
            <p:nvPr/>
          </p:nvSpPr>
          <p:spPr>
            <a:xfrm>
              <a:off x="7114621" y="3244646"/>
              <a:ext cx="4119716" cy="22614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8F193AB-D4A1-417A-B6BE-836A1359F432}"/>
                </a:ext>
              </a:extLst>
            </p:cNvPr>
            <p:cNvSpPr txBox="1"/>
            <p:nvPr/>
          </p:nvSpPr>
          <p:spPr>
            <a:xfrm>
              <a:off x="7114621" y="3517314"/>
              <a:ext cx="4119716" cy="1384995"/>
            </a:xfrm>
            <a:prstGeom prst="rect">
              <a:avLst/>
            </a:prstGeom>
            <a:noFill/>
          </p:spPr>
          <p:txBody>
            <a:bodyPr wrap="square" rtlCol="0">
              <a:spAutoFit/>
            </a:bodyPr>
            <a:lstStyle/>
            <a:p>
              <a:r>
                <a:rPr lang="en-US" sz="2800" dirty="0"/>
                <a:t>Check the box if you </a:t>
              </a:r>
              <a:r>
                <a:rPr lang="en-US" sz="2800" b="1" dirty="0"/>
                <a:t>do not want</a:t>
              </a:r>
              <a:r>
                <a:rPr lang="en-US" sz="2800" dirty="0"/>
                <a:t> to participate in the organ donor program</a:t>
              </a:r>
            </a:p>
          </p:txBody>
        </p:sp>
        <p:sp>
          <p:nvSpPr>
            <p:cNvPr id="15" name="Rectangle 14">
              <a:extLst>
                <a:ext uri="{FF2B5EF4-FFF2-40B4-BE49-F238E27FC236}">
                  <a16:creationId xmlns:a16="http://schemas.microsoft.com/office/drawing/2014/main" id="{709E7848-6CE0-4903-8457-FBF2DA78D020}"/>
                </a:ext>
              </a:extLst>
            </p:cNvPr>
            <p:cNvSpPr/>
            <p:nvPr/>
          </p:nvSpPr>
          <p:spPr>
            <a:xfrm>
              <a:off x="6573896" y="3519795"/>
              <a:ext cx="349046" cy="3442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826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1C77-D86A-44FE-AB60-C4C3573C9AFE}"/>
              </a:ext>
            </a:extLst>
          </p:cNvPr>
          <p:cNvSpPr>
            <a:spLocks noGrp="1"/>
          </p:cNvSpPr>
          <p:nvPr>
            <p:ph type="title"/>
          </p:nvPr>
        </p:nvSpPr>
        <p:spPr>
          <a:xfrm>
            <a:off x="2231136" y="309781"/>
            <a:ext cx="7729728" cy="1188720"/>
          </a:xfrm>
        </p:spPr>
        <p:txBody>
          <a:bodyPr/>
          <a:lstStyle/>
          <a:p>
            <a:r>
              <a:rPr lang="en-US" dirty="0"/>
              <a:t>Philippians 4:4-8</a:t>
            </a:r>
          </a:p>
        </p:txBody>
      </p:sp>
      <p:sp>
        <p:nvSpPr>
          <p:cNvPr id="3" name="Content Placeholder 2">
            <a:extLst>
              <a:ext uri="{FF2B5EF4-FFF2-40B4-BE49-F238E27FC236}">
                <a16:creationId xmlns:a16="http://schemas.microsoft.com/office/drawing/2014/main" id="{B2C2CEE6-A8C9-43D8-9A19-9A90581DAC8B}"/>
              </a:ext>
            </a:extLst>
          </p:cNvPr>
          <p:cNvSpPr>
            <a:spLocks noGrp="1"/>
          </p:cNvSpPr>
          <p:nvPr>
            <p:ph idx="1"/>
          </p:nvPr>
        </p:nvSpPr>
        <p:spPr>
          <a:xfrm>
            <a:off x="652849" y="2190541"/>
            <a:ext cx="10886302" cy="3702767"/>
          </a:xfrm>
        </p:spPr>
        <p:txBody>
          <a:bodyPr>
            <a:noAutofit/>
          </a:bodyPr>
          <a:lstStyle/>
          <a:p>
            <a:pPr marL="457200" marR="45720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Finally, brethren, whatever things are true, whatever things are noble, whatever things are just, whatever things are pure, whatever things are lovely, whatever things are of good report, if there is any virtue and if there is anything praiseworthy--</a:t>
            </a:r>
            <a:r>
              <a:rPr lang="en-US" sz="3600" b="1" i="1" dirty="0">
                <a:effectLst/>
                <a:latin typeface="Calibri" panose="020F0502020204030204" pitchFamily="34" charset="0"/>
                <a:ea typeface="Calibri" panose="020F0502020204030204" pitchFamily="34" charset="0"/>
                <a:cs typeface="Times New Roman" panose="02020603050405020304" pitchFamily="18" charset="0"/>
              </a:rPr>
              <a:t>meditate</a:t>
            </a:r>
            <a:r>
              <a:rPr lang="en-US" sz="3600" dirty="0">
                <a:effectLst/>
                <a:latin typeface="Calibri" panose="020F0502020204030204" pitchFamily="34" charset="0"/>
                <a:ea typeface="Calibri" panose="020F0502020204030204" pitchFamily="34" charset="0"/>
                <a:cs typeface="Times New Roman" panose="02020603050405020304" pitchFamily="18" charset="0"/>
              </a:rPr>
              <a:t> on these things.</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2787BDD7-809B-4F83-AFEE-AACE70EC07D9}"/>
              </a:ext>
            </a:extLst>
          </p:cNvPr>
          <p:cNvSpPr/>
          <p:nvPr/>
        </p:nvSpPr>
        <p:spPr>
          <a:xfrm>
            <a:off x="0" y="6000584"/>
            <a:ext cx="12192000" cy="857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279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F87A5-7641-4895-9B52-3962EEA7AD5D}"/>
              </a:ext>
            </a:extLst>
          </p:cNvPr>
          <p:cNvSpPr>
            <a:spLocks noGrp="1"/>
          </p:cNvSpPr>
          <p:nvPr>
            <p:ph type="title"/>
          </p:nvPr>
        </p:nvSpPr>
        <p:spPr>
          <a:xfrm>
            <a:off x="2231136" y="288830"/>
            <a:ext cx="7729728" cy="1188720"/>
          </a:xfrm>
        </p:spPr>
        <p:txBody>
          <a:bodyPr/>
          <a:lstStyle/>
          <a:p>
            <a:r>
              <a:rPr lang="en-US" dirty="0"/>
              <a:t>VISION TRICKS #1</a:t>
            </a:r>
          </a:p>
        </p:txBody>
      </p:sp>
      <p:pic>
        <p:nvPicPr>
          <p:cNvPr id="7" name="Picture 6">
            <a:extLst>
              <a:ext uri="{FF2B5EF4-FFF2-40B4-BE49-F238E27FC236}">
                <a16:creationId xmlns:a16="http://schemas.microsoft.com/office/drawing/2014/main" id="{0096D274-F62C-4102-AFB3-326978FD70DD}"/>
              </a:ext>
            </a:extLst>
          </p:cNvPr>
          <p:cNvPicPr>
            <a:picLocks noChangeAspect="1"/>
          </p:cNvPicPr>
          <p:nvPr/>
        </p:nvPicPr>
        <p:blipFill>
          <a:blip r:embed="rId2"/>
          <a:stretch>
            <a:fillRect/>
          </a:stretch>
        </p:blipFill>
        <p:spPr>
          <a:xfrm>
            <a:off x="2406477" y="1743937"/>
            <a:ext cx="7379045" cy="4825233"/>
          </a:xfrm>
          <a:prstGeom prst="rect">
            <a:avLst/>
          </a:prstGeom>
        </p:spPr>
      </p:pic>
      <p:sp>
        <p:nvSpPr>
          <p:cNvPr id="5" name="Rectangle 4">
            <a:extLst>
              <a:ext uri="{FF2B5EF4-FFF2-40B4-BE49-F238E27FC236}">
                <a16:creationId xmlns:a16="http://schemas.microsoft.com/office/drawing/2014/main" id="{80C1F76E-046D-4D91-AAD8-6A7B830E8467}"/>
              </a:ext>
            </a:extLst>
          </p:cNvPr>
          <p:cNvSpPr/>
          <p:nvPr/>
        </p:nvSpPr>
        <p:spPr>
          <a:xfrm>
            <a:off x="3703325" y="1868714"/>
            <a:ext cx="275771" cy="3091543"/>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4B46FF9-EB7C-4F2D-838A-6CEFF28B6186}"/>
              </a:ext>
            </a:extLst>
          </p:cNvPr>
          <p:cNvSpPr/>
          <p:nvPr/>
        </p:nvSpPr>
        <p:spPr>
          <a:xfrm rot="5400000">
            <a:off x="7307943" y="1313543"/>
            <a:ext cx="275771" cy="3091543"/>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21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0" nodeType="clickEffect">
                                  <p:stCondLst>
                                    <p:cond delay="0"/>
                                  </p:stCondLst>
                                  <p:childTnLst>
                                    <p:animRot by="5400000">
                                      <p:cBhvr>
                                        <p:cTn id="13" dur="500" fill="hold"/>
                                        <p:tgtEl>
                                          <p:spTgt spid="9"/>
                                        </p:tgtEl>
                                        <p:attrNameLst>
                                          <p:attrName>r</p:attrName>
                                        </p:attrNameLst>
                                      </p:cBhvr>
                                    </p:animRot>
                                  </p:childTnLst>
                                </p:cTn>
                              </p:par>
                            </p:childTnLst>
                          </p:cTn>
                        </p:par>
                        <p:par>
                          <p:cTn id="14" fill="hold">
                            <p:stCondLst>
                              <p:cond delay="500"/>
                            </p:stCondLst>
                            <p:childTnLst>
                              <p:par>
                                <p:cTn id="15" presetID="42" presetClass="path" presetSubtype="0" accel="50000" decel="50000" fill="hold" grpId="1" nodeType="afterEffect">
                                  <p:stCondLst>
                                    <p:cond delay="0"/>
                                  </p:stCondLst>
                                  <p:childTnLst>
                                    <p:animMotion origin="layout" path="M -4.16667E-6 3.33333E-6 L 0.16888 0.00208 " pathEditMode="relative" rAng="0" ptsTypes="AA">
                                      <p:cBhvr>
                                        <p:cTn id="16" dur="1000" fill="hold"/>
                                        <p:tgtEl>
                                          <p:spTgt spid="5"/>
                                        </p:tgtEl>
                                        <p:attrNameLst>
                                          <p:attrName>ppt_x</p:attrName>
                                          <p:attrName>ppt_y</p:attrName>
                                        </p:attrNameLst>
                                      </p:cBhvr>
                                      <p:rCtr x="8438" y="93"/>
                                    </p:animMotion>
                                  </p:childTnLst>
                                </p:cTn>
                              </p:par>
                              <p:par>
                                <p:cTn id="17" presetID="42" presetClass="path" presetSubtype="0" accel="50000" decel="50000" fill="hold" grpId="1" nodeType="withEffect">
                                  <p:stCondLst>
                                    <p:cond delay="0"/>
                                  </p:stCondLst>
                                  <p:childTnLst>
                                    <p:animMotion origin="layout" path="M 1.875E-6 -3.7037E-7 L -0.09167 0.0831 " pathEditMode="relative" rAng="0" ptsTypes="AA">
                                      <p:cBhvr>
                                        <p:cTn id="18" dur="1000" fill="hold"/>
                                        <p:tgtEl>
                                          <p:spTgt spid="9"/>
                                        </p:tgtEl>
                                        <p:attrNameLst>
                                          <p:attrName>ppt_x</p:attrName>
                                          <p:attrName>ppt_y</p:attrName>
                                        </p:attrNameLst>
                                      </p:cBhvr>
                                      <p:rCtr x="-5247" y="6782"/>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2"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xit" presetSubtype="0" fill="hold" grpId="3"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9" grpId="0" animBg="1"/>
      <p:bldP spid="9" grpId="1" animBg="1"/>
      <p:bldP spid="9" grpId="2" animBg="1"/>
      <p:bldP spid="9" grpId="3"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1C77-D86A-44FE-AB60-C4C3573C9AFE}"/>
              </a:ext>
            </a:extLst>
          </p:cNvPr>
          <p:cNvSpPr>
            <a:spLocks noGrp="1"/>
          </p:cNvSpPr>
          <p:nvPr>
            <p:ph type="title"/>
          </p:nvPr>
        </p:nvSpPr>
        <p:spPr>
          <a:xfrm>
            <a:off x="2231136" y="309781"/>
            <a:ext cx="7729728" cy="1188720"/>
          </a:xfrm>
        </p:spPr>
        <p:txBody>
          <a:bodyPr/>
          <a:lstStyle/>
          <a:p>
            <a:r>
              <a:rPr lang="en-US" dirty="0"/>
              <a:t>Deuteronomy 30:11 - 20</a:t>
            </a:r>
          </a:p>
        </p:txBody>
      </p:sp>
      <p:sp>
        <p:nvSpPr>
          <p:cNvPr id="3" name="Content Placeholder 2">
            <a:extLst>
              <a:ext uri="{FF2B5EF4-FFF2-40B4-BE49-F238E27FC236}">
                <a16:creationId xmlns:a16="http://schemas.microsoft.com/office/drawing/2014/main" id="{B2C2CEE6-A8C9-43D8-9A19-9A90581DAC8B}"/>
              </a:ext>
            </a:extLst>
          </p:cNvPr>
          <p:cNvSpPr>
            <a:spLocks noGrp="1"/>
          </p:cNvSpPr>
          <p:nvPr>
            <p:ph idx="1"/>
          </p:nvPr>
        </p:nvSpPr>
        <p:spPr>
          <a:xfrm>
            <a:off x="652849" y="2791325"/>
            <a:ext cx="10886302" cy="3101983"/>
          </a:xfrm>
        </p:spPr>
        <p:txBody>
          <a:bodyPr>
            <a:normAutofit/>
          </a:bodyPr>
          <a:lstStyle/>
          <a:p>
            <a:r>
              <a:rPr lang="en-US" sz="4000" dirty="0">
                <a:effectLst/>
                <a:latin typeface="Calibri" panose="020F0502020204030204" pitchFamily="34" charset="0"/>
                <a:ea typeface="Calibri" panose="020F0502020204030204" pitchFamily="34" charset="0"/>
                <a:cs typeface="Times New Roman" panose="02020603050405020304" pitchFamily="18" charset="0"/>
              </a:rPr>
              <a:t>I call heaven and earth as witnesses today against you, that I have set before you life and death, blessing and cursing; </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therefore</a:t>
            </a: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choose</a:t>
            </a:r>
            <a:r>
              <a:rPr lang="en-US" sz="4000" dirty="0">
                <a:effectLst/>
                <a:latin typeface="Calibri" panose="020F0502020204030204" pitchFamily="34" charset="0"/>
                <a:ea typeface="Calibri" panose="020F0502020204030204" pitchFamily="34" charset="0"/>
                <a:cs typeface="Times New Roman" panose="02020603050405020304" pitchFamily="18" charset="0"/>
              </a:rPr>
              <a:t> life, that both you and your descendants may live</a:t>
            </a:r>
            <a:endParaRPr lang="en-US" sz="4000" dirty="0"/>
          </a:p>
        </p:txBody>
      </p:sp>
      <p:sp>
        <p:nvSpPr>
          <p:cNvPr id="4" name="Rectangle 3">
            <a:extLst>
              <a:ext uri="{FF2B5EF4-FFF2-40B4-BE49-F238E27FC236}">
                <a16:creationId xmlns:a16="http://schemas.microsoft.com/office/drawing/2014/main" id="{FCDF0615-ED27-4526-9152-5A922770C9EE}"/>
              </a:ext>
            </a:extLst>
          </p:cNvPr>
          <p:cNvSpPr/>
          <p:nvPr/>
        </p:nvSpPr>
        <p:spPr>
          <a:xfrm>
            <a:off x="0" y="6000584"/>
            <a:ext cx="12192000" cy="857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4291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F87A5-7641-4895-9B52-3962EEA7AD5D}"/>
              </a:ext>
            </a:extLst>
          </p:cNvPr>
          <p:cNvSpPr>
            <a:spLocks noGrp="1"/>
          </p:cNvSpPr>
          <p:nvPr>
            <p:ph type="title"/>
          </p:nvPr>
        </p:nvSpPr>
        <p:spPr>
          <a:xfrm>
            <a:off x="2231136" y="288830"/>
            <a:ext cx="7729728" cy="1188720"/>
          </a:xfrm>
        </p:spPr>
        <p:txBody>
          <a:bodyPr/>
          <a:lstStyle/>
          <a:p>
            <a:r>
              <a:rPr lang="en-US" dirty="0"/>
              <a:t>VISION TRICKS #2</a:t>
            </a:r>
          </a:p>
        </p:txBody>
      </p:sp>
      <p:pic>
        <p:nvPicPr>
          <p:cNvPr id="4" name="Picture 2" descr="Phenomenal Illusions | The Phenomenal Qualities Project">
            <a:extLst>
              <a:ext uri="{FF2B5EF4-FFF2-40B4-BE49-F238E27FC236}">
                <a16:creationId xmlns:a16="http://schemas.microsoft.com/office/drawing/2014/main" id="{E6EE8F0E-B437-466B-ADE8-97C8E40DA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605" y="1674374"/>
            <a:ext cx="4460789" cy="472737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34F549BB-D836-4818-822B-09471002BE46}"/>
              </a:ext>
            </a:extLst>
          </p:cNvPr>
          <p:cNvGrpSpPr/>
          <p:nvPr/>
        </p:nvGrpSpPr>
        <p:grpSpPr>
          <a:xfrm>
            <a:off x="-4971829" y="1674374"/>
            <a:ext cx="4831492" cy="4973150"/>
            <a:chOff x="3680253" y="1637303"/>
            <a:chExt cx="4831492" cy="4973150"/>
          </a:xfrm>
        </p:grpSpPr>
        <p:grpSp>
          <p:nvGrpSpPr>
            <p:cNvPr id="19" name="Group 18">
              <a:extLst>
                <a:ext uri="{FF2B5EF4-FFF2-40B4-BE49-F238E27FC236}">
                  <a16:creationId xmlns:a16="http://schemas.microsoft.com/office/drawing/2014/main" id="{C7FE4636-C3CA-4586-963A-B6DD1AB9B477}"/>
                </a:ext>
              </a:extLst>
            </p:cNvPr>
            <p:cNvGrpSpPr/>
            <p:nvPr/>
          </p:nvGrpSpPr>
          <p:grpSpPr>
            <a:xfrm>
              <a:off x="3680253" y="1637303"/>
              <a:ext cx="4831492" cy="4973150"/>
              <a:chOff x="3680253" y="1625418"/>
              <a:chExt cx="4831492" cy="4973150"/>
            </a:xfrm>
          </p:grpSpPr>
          <p:sp>
            <p:nvSpPr>
              <p:cNvPr id="5" name="Isosceles Triangle 4">
                <a:extLst>
                  <a:ext uri="{FF2B5EF4-FFF2-40B4-BE49-F238E27FC236}">
                    <a16:creationId xmlns:a16="http://schemas.microsoft.com/office/drawing/2014/main" id="{78D87465-9032-4B26-95B4-73F2BB57D2FC}"/>
                  </a:ext>
                </a:extLst>
              </p:cNvPr>
              <p:cNvSpPr/>
              <p:nvPr/>
            </p:nvSpPr>
            <p:spPr>
              <a:xfrm rot="19600282">
                <a:off x="5106388" y="1625418"/>
                <a:ext cx="1143822" cy="78262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D220830-EB5E-43F8-B1E6-564B7235575D}"/>
                  </a:ext>
                </a:extLst>
              </p:cNvPr>
              <p:cNvGrpSpPr/>
              <p:nvPr/>
            </p:nvGrpSpPr>
            <p:grpSpPr>
              <a:xfrm>
                <a:off x="3680253" y="1674374"/>
                <a:ext cx="4831492" cy="4924194"/>
                <a:chOff x="3680253" y="1674374"/>
                <a:chExt cx="4831492" cy="4924194"/>
              </a:xfrm>
            </p:grpSpPr>
            <p:sp>
              <p:nvSpPr>
                <p:cNvPr id="3" name="Rectangle 2">
                  <a:extLst>
                    <a:ext uri="{FF2B5EF4-FFF2-40B4-BE49-F238E27FC236}">
                      <a16:creationId xmlns:a16="http://schemas.microsoft.com/office/drawing/2014/main" id="{2942CDE6-A0FE-4928-81A4-464380A03A82}"/>
                    </a:ext>
                  </a:extLst>
                </p:cNvPr>
                <p:cNvSpPr/>
                <p:nvPr/>
              </p:nvSpPr>
              <p:spPr>
                <a:xfrm>
                  <a:off x="3680253" y="2610887"/>
                  <a:ext cx="4831492" cy="13283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5F7EB6D6-59AD-4622-85E6-199EDFB821FE}"/>
                    </a:ext>
                  </a:extLst>
                </p:cNvPr>
                <p:cNvSpPr/>
                <p:nvPr/>
              </p:nvSpPr>
              <p:spPr>
                <a:xfrm rot="8736549">
                  <a:off x="6067805" y="2375246"/>
                  <a:ext cx="1149178" cy="92675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822024F2-07E0-41C6-BD9A-5E57E10227F4}"/>
                    </a:ext>
                  </a:extLst>
                </p:cNvPr>
                <p:cNvSpPr/>
                <p:nvPr/>
              </p:nvSpPr>
              <p:spPr>
                <a:xfrm rot="18990353">
                  <a:off x="5239221" y="2147508"/>
                  <a:ext cx="1149178" cy="92675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3CC0813C-9DA4-428C-95FD-63B26E568F1B}"/>
                    </a:ext>
                  </a:extLst>
                </p:cNvPr>
                <p:cNvSpPr/>
                <p:nvPr/>
              </p:nvSpPr>
              <p:spPr>
                <a:xfrm rot="872406">
                  <a:off x="6091125" y="1736201"/>
                  <a:ext cx="1059618" cy="62678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47089D82-7DEC-4CC4-A01C-1BF0BB57363C}"/>
                    </a:ext>
                  </a:extLst>
                </p:cNvPr>
                <p:cNvSpPr/>
                <p:nvPr/>
              </p:nvSpPr>
              <p:spPr>
                <a:xfrm rot="1362538">
                  <a:off x="4917687" y="3207099"/>
                  <a:ext cx="1149178" cy="92675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4C2A3780-0B04-4C6E-8411-41138972D5BC}"/>
                    </a:ext>
                  </a:extLst>
                </p:cNvPr>
                <p:cNvSpPr/>
                <p:nvPr/>
              </p:nvSpPr>
              <p:spPr>
                <a:xfrm rot="12130152">
                  <a:off x="4569047" y="4508460"/>
                  <a:ext cx="1149178" cy="92675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11F4DFA-364E-4892-9723-297A8CFFD360}"/>
                    </a:ext>
                  </a:extLst>
                </p:cNvPr>
                <p:cNvSpPr/>
                <p:nvPr/>
              </p:nvSpPr>
              <p:spPr>
                <a:xfrm>
                  <a:off x="5381065" y="3716744"/>
                  <a:ext cx="3130680" cy="28524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58DA4D-32BA-4011-BECE-F1B363612CE7}"/>
                    </a:ext>
                  </a:extLst>
                </p:cNvPr>
                <p:cNvSpPr/>
                <p:nvPr/>
              </p:nvSpPr>
              <p:spPr>
                <a:xfrm>
                  <a:off x="3680253" y="1674374"/>
                  <a:ext cx="1350204" cy="4894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1EABC8C-F76D-4DEB-B1DA-85C81EB5EC78}"/>
                    </a:ext>
                  </a:extLst>
                </p:cNvPr>
                <p:cNvSpPr/>
                <p:nvPr/>
              </p:nvSpPr>
              <p:spPr>
                <a:xfrm>
                  <a:off x="3680253" y="4652792"/>
                  <a:ext cx="4831492" cy="1945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5F0887-5537-4AC6-B108-FB80D79E4AF6}"/>
                    </a:ext>
                  </a:extLst>
                </p:cNvPr>
                <p:cNvSpPr/>
                <p:nvPr/>
              </p:nvSpPr>
              <p:spPr>
                <a:xfrm>
                  <a:off x="6547881" y="1674374"/>
                  <a:ext cx="1963864" cy="2417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F9B88B8-6B94-424A-ADC4-D28B2E2BD057}"/>
                    </a:ext>
                  </a:extLst>
                </p:cNvPr>
                <p:cNvSpPr/>
                <p:nvPr/>
              </p:nvSpPr>
              <p:spPr>
                <a:xfrm>
                  <a:off x="3910760" y="1691274"/>
                  <a:ext cx="1963864" cy="20539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DDF8C7A-E71C-4542-8AC8-F575AFC067BD}"/>
                    </a:ext>
                  </a:extLst>
                </p:cNvPr>
                <p:cNvSpPr/>
                <p:nvPr/>
              </p:nvSpPr>
              <p:spPr>
                <a:xfrm>
                  <a:off x="5143636" y="1678259"/>
                  <a:ext cx="1963864" cy="397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ectangle 19">
              <a:extLst>
                <a:ext uri="{FF2B5EF4-FFF2-40B4-BE49-F238E27FC236}">
                  <a16:creationId xmlns:a16="http://schemas.microsoft.com/office/drawing/2014/main" id="{8CE44345-C75A-41E6-8576-1E353DAAF722}"/>
                </a:ext>
              </a:extLst>
            </p:cNvPr>
            <p:cNvSpPr/>
            <p:nvPr/>
          </p:nvSpPr>
          <p:spPr>
            <a:xfrm>
              <a:off x="3680253" y="1681968"/>
              <a:ext cx="4831492" cy="4916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row: Right 21">
            <a:extLst>
              <a:ext uri="{FF2B5EF4-FFF2-40B4-BE49-F238E27FC236}">
                <a16:creationId xmlns:a16="http://schemas.microsoft.com/office/drawing/2014/main" id="{78068C1B-9B1B-4731-A0FC-DC0C380286C0}"/>
              </a:ext>
            </a:extLst>
          </p:cNvPr>
          <p:cNvSpPr/>
          <p:nvPr/>
        </p:nvSpPr>
        <p:spPr>
          <a:xfrm>
            <a:off x="3024305" y="2071919"/>
            <a:ext cx="2634188" cy="463001"/>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12670E15-E203-4D8C-8985-61F6C87804F0}"/>
              </a:ext>
            </a:extLst>
          </p:cNvPr>
          <p:cNvSpPr/>
          <p:nvPr/>
        </p:nvSpPr>
        <p:spPr>
          <a:xfrm>
            <a:off x="3024304" y="3909060"/>
            <a:ext cx="1841019" cy="463001"/>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88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27" presetClass="emph" presetSubtype="0" fill="remove" grpId="1" nodeType="withEffect">
                                  <p:stCondLst>
                                    <p:cond delay="0"/>
                                  </p:stCondLst>
                                  <p:childTnLst>
                                    <p:animClr clrSpc="rgb" dir="cw">
                                      <p:cBhvr override="childStyle">
                                        <p:cTn id="10" dur="250" autoRev="1" fill="remove"/>
                                        <p:tgtEl>
                                          <p:spTgt spid="22"/>
                                        </p:tgtEl>
                                        <p:attrNameLst>
                                          <p:attrName>style.color</p:attrName>
                                        </p:attrNameLst>
                                      </p:cBhvr>
                                      <p:to>
                                        <a:schemeClr val="bg1"/>
                                      </p:to>
                                    </p:animClr>
                                    <p:animClr clrSpc="rgb" dir="cw">
                                      <p:cBhvr>
                                        <p:cTn id="11" dur="250" autoRev="1" fill="remove"/>
                                        <p:tgtEl>
                                          <p:spTgt spid="22"/>
                                        </p:tgtEl>
                                        <p:attrNameLst>
                                          <p:attrName>fillcolor</p:attrName>
                                        </p:attrNameLst>
                                      </p:cBhvr>
                                      <p:to>
                                        <a:schemeClr val="bg1"/>
                                      </p:to>
                                    </p:animClr>
                                    <p:set>
                                      <p:cBhvr>
                                        <p:cTn id="12" dur="250" autoRev="1" fill="remove"/>
                                        <p:tgtEl>
                                          <p:spTgt spid="22"/>
                                        </p:tgtEl>
                                        <p:attrNameLst>
                                          <p:attrName>fill.type</p:attrName>
                                        </p:attrNameLst>
                                      </p:cBhvr>
                                      <p:to>
                                        <p:strVal val="solid"/>
                                      </p:to>
                                    </p:set>
                                    <p:set>
                                      <p:cBhvr>
                                        <p:cTn id="13" dur="250" autoRev="1" fill="remove"/>
                                        <p:tgtEl>
                                          <p:spTgt spid="22"/>
                                        </p:tgtEl>
                                        <p:attrNameLst>
                                          <p:attrName>fill.on</p:attrName>
                                        </p:attrNameLst>
                                      </p:cBhvr>
                                      <p:to>
                                        <p:strVal val="true"/>
                                      </p:to>
                                    </p:set>
                                  </p:childTnLst>
                                </p:cTn>
                              </p:par>
                              <p:par>
                                <p:cTn id="14" presetID="27" presetClass="emph" presetSubtype="0" fill="remove" grpId="1" nodeType="withEffect">
                                  <p:stCondLst>
                                    <p:cond delay="0"/>
                                  </p:stCondLst>
                                  <p:childTnLst>
                                    <p:animClr clrSpc="rgb" dir="cw">
                                      <p:cBhvr override="childStyle">
                                        <p:cTn id="15" dur="250" autoRev="1" fill="remove"/>
                                        <p:tgtEl>
                                          <p:spTgt spid="23"/>
                                        </p:tgtEl>
                                        <p:attrNameLst>
                                          <p:attrName>style.color</p:attrName>
                                        </p:attrNameLst>
                                      </p:cBhvr>
                                      <p:to>
                                        <a:schemeClr val="bg1"/>
                                      </p:to>
                                    </p:animClr>
                                    <p:animClr clrSpc="rgb" dir="cw">
                                      <p:cBhvr>
                                        <p:cTn id="16" dur="250" autoRev="1" fill="remove"/>
                                        <p:tgtEl>
                                          <p:spTgt spid="23"/>
                                        </p:tgtEl>
                                        <p:attrNameLst>
                                          <p:attrName>fillcolor</p:attrName>
                                        </p:attrNameLst>
                                      </p:cBhvr>
                                      <p:to>
                                        <a:schemeClr val="bg1"/>
                                      </p:to>
                                    </p:animClr>
                                    <p:set>
                                      <p:cBhvr>
                                        <p:cTn id="17" dur="250" autoRev="1" fill="remove"/>
                                        <p:tgtEl>
                                          <p:spTgt spid="23"/>
                                        </p:tgtEl>
                                        <p:attrNameLst>
                                          <p:attrName>fill.type</p:attrName>
                                        </p:attrNameLst>
                                      </p:cBhvr>
                                      <p:to>
                                        <p:strVal val="solid"/>
                                      </p:to>
                                    </p:set>
                                    <p:set>
                                      <p:cBhvr>
                                        <p:cTn id="18" dur="250" autoRev="1" fill="remove"/>
                                        <p:tgtEl>
                                          <p:spTgt spid="23"/>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32825 -0.00995 L 0.70964 -0.00578 " pathEditMode="relative" rAng="0" ptsTypes="AA">
                                      <p:cBhvr>
                                        <p:cTn id="22" dur="3000" fill="hold"/>
                                        <p:tgtEl>
                                          <p:spTgt spid="21"/>
                                        </p:tgtEl>
                                        <p:attrNameLst>
                                          <p:attrName>ppt_x</p:attrName>
                                          <p:attrName>ppt_y</p:attrName>
                                        </p:attrNameLst>
                                      </p:cBhvr>
                                      <p:rCtr x="51901" y="208"/>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70964 -0.00578 L -0.32825 -0.00995 " pathEditMode="relative" rAng="0" ptsTypes="AA">
                                      <p:cBhvr>
                                        <p:cTn id="26" dur="3000" fill="hold"/>
                                        <p:tgtEl>
                                          <p:spTgt spid="21"/>
                                        </p:tgtEl>
                                        <p:attrNameLst>
                                          <p:attrName>ppt_x</p:attrName>
                                          <p:attrName>ppt_y</p:attrName>
                                        </p:attrNameLst>
                                      </p:cBhvr>
                                      <p:rCtr x="-51888"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1C77-D86A-44FE-AB60-C4C3573C9AFE}"/>
              </a:ext>
            </a:extLst>
          </p:cNvPr>
          <p:cNvSpPr>
            <a:spLocks noGrp="1"/>
          </p:cNvSpPr>
          <p:nvPr>
            <p:ph type="title"/>
          </p:nvPr>
        </p:nvSpPr>
        <p:spPr>
          <a:xfrm>
            <a:off x="2231136" y="309781"/>
            <a:ext cx="7729728" cy="1188720"/>
          </a:xfrm>
        </p:spPr>
        <p:txBody>
          <a:bodyPr/>
          <a:lstStyle/>
          <a:p>
            <a:r>
              <a:rPr lang="en-US" dirty="0"/>
              <a:t>2 Corinthians 13:5</a:t>
            </a:r>
          </a:p>
        </p:txBody>
      </p:sp>
      <p:sp>
        <p:nvSpPr>
          <p:cNvPr id="3" name="Content Placeholder 2">
            <a:extLst>
              <a:ext uri="{FF2B5EF4-FFF2-40B4-BE49-F238E27FC236}">
                <a16:creationId xmlns:a16="http://schemas.microsoft.com/office/drawing/2014/main" id="{B2C2CEE6-A8C9-43D8-9A19-9A90581DAC8B}"/>
              </a:ext>
            </a:extLst>
          </p:cNvPr>
          <p:cNvSpPr>
            <a:spLocks noGrp="1"/>
          </p:cNvSpPr>
          <p:nvPr>
            <p:ph idx="1"/>
          </p:nvPr>
        </p:nvSpPr>
        <p:spPr>
          <a:xfrm>
            <a:off x="652849" y="2190541"/>
            <a:ext cx="10886302" cy="3702767"/>
          </a:xfrm>
        </p:spPr>
        <p:txBody>
          <a:bodyPr>
            <a:noAutofit/>
          </a:bodyPr>
          <a:lstStyle/>
          <a:p>
            <a:pPr marL="457200" marR="457200">
              <a:spcBef>
                <a:spcPts val="0"/>
              </a:spcBef>
              <a:spcAft>
                <a:spcPts val="0"/>
              </a:spcAft>
            </a:pPr>
            <a:r>
              <a:rPr lang="en-US" sz="3600" b="1" i="1" dirty="0">
                <a:effectLst/>
                <a:latin typeface="Calibri" panose="020F0502020204030204" pitchFamily="34" charset="0"/>
                <a:ea typeface="Calibri" panose="020F0502020204030204" pitchFamily="34" charset="0"/>
                <a:cs typeface="Times New Roman" panose="02020603050405020304" pitchFamily="18" charset="0"/>
              </a:rPr>
              <a:t>Examine</a:t>
            </a:r>
            <a:r>
              <a:rPr lang="en-US" sz="3600" dirty="0">
                <a:effectLst/>
                <a:latin typeface="Calibri" panose="020F0502020204030204" pitchFamily="34" charset="0"/>
                <a:ea typeface="Calibri" panose="020F0502020204030204" pitchFamily="34" charset="0"/>
                <a:cs typeface="Times New Roman" panose="02020603050405020304" pitchFamily="18" charset="0"/>
              </a:rPr>
              <a:t> yourselves as to whether you are in the faith. </a:t>
            </a:r>
            <a:r>
              <a:rPr lang="en-US" sz="3600" b="1" i="1" dirty="0">
                <a:effectLst/>
                <a:latin typeface="Calibri" panose="020F0502020204030204" pitchFamily="34" charset="0"/>
                <a:ea typeface="Calibri" panose="020F0502020204030204" pitchFamily="34" charset="0"/>
                <a:cs typeface="Times New Roman" panose="02020603050405020304" pitchFamily="18" charset="0"/>
              </a:rPr>
              <a:t>Test</a:t>
            </a:r>
            <a:r>
              <a:rPr lang="en-US" sz="3600" dirty="0">
                <a:effectLst/>
                <a:latin typeface="Calibri" panose="020F0502020204030204" pitchFamily="34" charset="0"/>
                <a:ea typeface="Calibri" panose="020F0502020204030204" pitchFamily="34" charset="0"/>
                <a:cs typeface="Times New Roman" panose="02020603050405020304" pitchFamily="18" charset="0"/>
              </a:rPr>
              <a:t> yourselves. Do you not know yourselves, that Jesus Christ is in you? --unless indeed you are disqualified.</a:t>
            </a:r>
          </a:p>
        </p:txBody>
      </p:sp>
      <p:sp>
        <p:nvSpPr>
          <p:cNvPr id="4" name="Rectangle 3">
            <a:extLst>
              <a:ext uri="{FF2B5EF4-FFF2-40B4-BE49-F238E27FC236}">
                <a16:creationId xmlns:a16="http://schemas.microsoft.com/office/drawing/2014/main" id="{C539415D-5A2E-4945-A0E6-08FA3690D566}"/>
              </a:ext>
            </a:extLst>
          </p:cNvPr>
          <p:cNvSpPr/>
          <p:nvPr/>
        </p:nvSpPr>
        <p:spPr>
          <a:xfrm>
            <a:off x="0" y="6000584"/>
            <a:ext cx="12192000" cy="857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8568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1C77-D86A-44FE-AB60-C4C3573C9AFE}"/>
              </a:ext>
            </a:extLst>
          </p:cNvPr>
          <p:cNvSpPr>
            <a:spLocks noGrp="1"/>
          </p:cNvSpPr>
          <p:nvPr>
            <p:ph type="title"/>
          </p:nvPr>
        </p:nvSpPr>
        <p:spPr>
          <a:xfrm>
            <a:off x="2231136" y="309781"/>
            <a:ext cx="7729728" cy="1188720"/>
          </a:xfrm>
        </p:spPr>
        <p:txBody>
          <a:bodyPr/>
          <a:lstStyle/>
          <a:p>
            <a:r>
              <a:rPr lang="en-US" dirty="0"/>
              <a:t>ROMANS 7:15-24</a:t>
            </a:r>
          </a:p>
        </p:txBody>
      </p:sp>
      <p:sp>
        <p:nvSpPr>
          <p:cNvPr id="3" name="Content Placeholder 2">
            <a:extLst>
              <a:ext uri="{FF2B5EF4-FFF2-40B4-BE49-F238E27FC236}">
                <a16:creationId xmlns:a16="http://schemas.microsoft.com/office/drawing/2014/main" id="{B2C2CEE6-A8C9-43D8-9A19-9A90581DAC8B}"/>
              </a:ext>
            </a:extLst>
          </p:cNvPr>
          <p:cNvSpPr>
            <a:spLocks noGrp="1"/>
          </p:cNvSpPr>
          <p:nvPr>
            <p:ph idx="1"/>
          </p:nvPr>
        </p:nvSpPr>
        <p:spPr>
          <a:xfrm>
            <a:off x="652849" y="2190541"/>
            <a:ext cx="10886302" cy="3702767"/>
          </a:xfrm>
        </p:spPr>
        <p:txBody>
          <a:bodyPr>
            <a:noAutofit/>
          </a:bodyPr>
          <a:lstStyle/>
          <a:p>
            <a:pPr marL="457200" marR="45720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 what I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will</a:t>
            </a:r>
            <a:r>
              <a:rPr lang="en-US" sz="3600" dirty="0">
                <a:effectLst/>
                <a:latin typeface="Calibri" panose="020F0502020204030204" pitchFamily="34" charset="0"/>
                <a:ea typeface="Calibri" panose="020F0502020204030204" pitchFamily="34" charset="0"/>
                <a:cs typeface="Times New Roman" panose="02020603050405020304" pitchFamily="18" charset="0"/>
              </a:rPr>
              <a:t> to do, that I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do not </a:t>
            </a:r>
            <a:r>
              <a:rPr lang="en-US" sz="3600" dirty="0">
                <a:effectLst/>
                <a:latin typeface="Calibri" panose="020F0502020204030204" pitchFamily="34" charset="0"/>
                <a:ea typeface="Calibri" panose="020F0502020204030204" pitchFamily="34" charset="0"/>
                <a:cs typeface="Times New Roman" panose="02020603050405020304" pitchFamily="18" charset="0"/>
              </a:rPr>
              <a:t>practice …</a:t>
            </a:r>
          </a:p>
          <a:p>
            <a:pPr marL="457200" marR="457200">
              <a:spcBef>
                <a:spcPts val="0"/>
              </a:spcBef>
              <a:spcAft>
                <a:spcPts val="0"/>
              </a:spcAft>
            </a:pPr>
            <a:r>
              <a:rPr lang="en-US" sz="3600" dirty="0">
                <a:latin typeface="Calibri" panose="020F0502020204030204" pitchFamily="34" charset="0"/>
                <a:ea typeface="Calibri" panose="020F0502020204030204" pitchFamily="34" charset="0"/>
                <a:cs typeface="Times New Roman" panose="02020603050405020304" pitchFamily="18" charset="0"/>
              </a:rPr>
              <a:t>… what I </a:t>
            </a:r>
            <a:r>
              <a:rPr lang="en-US" sz="3600" b="1" dirty="0">
                <a:latin typeface="Calibri" panose="020F0502020204030204" pitchFamily="34" charset="0"/>
                <a:ea typeface="Calibri" panose="020F0502020204030204" pitchFamily="34" charset="0"/>
                <a:cs typeface="Times New Roman" panose="02020603050405020304" pitchFamily="18" charset="0"/>
              </a:rPr>
              <a:t>hate</a:t>
            </a:r>
            <a:r>
              <a:rPr lang="en-US" sz="3600" dirty="0">
                <a:latin typeface="Calibri" panose="020F0502020204030204" pitchFamily="34" charset="0"/>
                <a:ea typeface="Calibri" panose="020F0502020204030204" pitchFamily="34" charset="0"/>
                <a:cs typeface="Times New Roman" panose="02020603050405020304" pitchFamily="18" charset="0"/>
              </a:rPr>
              <a:t>, that I </a:t>
            </a:r>
            <a:r>
              <a:rPr lang="en-US" sz="3600" b="1" dirty="0">
                <a:latin typeface="Calibri" panose="020F0502020204030204" pitchFamily="34" charset="0"/>
                <a:ea typeface="Calibri" panose="020F0502020204030204" pitchFamily="34" charset="0"/>
                <a:cs typeface="Times New Roman" panose="02020603050405020304" pitchFamily="18" charset="0"/>
              </a:rPr>
              <a:t>do</a:t>
            </a:r>
            <a:r>
              <a:rPr lang="en-US" sz="3600" dirty="0">
                <a:latin typeface="Calibri" panose="020F050202020403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7A1E6D25-1A85-495B-8F6A-A9E98D744A1D}"/>
              </a:ext>
            </a:extLst>
          </p:cNvPr>
          <p:cNvSpPr/>
          <p:nvPr/>
        </p:nvSpPr>
        <p:spPr>
          <a:xfrm>
            <a:off x="0" y="6000584"/>
            <a:ext cx="12192000" cy="857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0702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12F1-8DAD-4C48-8D43-D640A527FFA0}"/>
              </a:ext>
            </a:extLst>
          </p:cNvPr>
          <p:cNvSpPr>
            <a:spLocks noGrp="1"/>
          </p:cNvSpPr>
          <p:nvPr>
            <p:ph type="title"/>
          </p:nvPr>
        </p:nvSpPr>
        <p:spPr>
          <a:xfrm>
            <a:off x="377890" y="533063"/>
            <a:ext cx="7917024" cy="1194034"/>
          </a:xfrm>
        </p:spPr>
        <p:txBody>
          <a:bodyPr>
            <a:normAutofit/>
          </a:bodyPr>
          <a:lstStyle/>
          <a:p>
            <a:r>
              <a:rPr lang="en-US" cap="none" dirty="0"/>
              <a:t>Identified the Choices</a:t>
            </a:r>
          </a:p>
        </p:txBody>
      </p:sp>
      <p:sp>
        <p:nvSpPr>
          <p:cNvPr id="4" name="Title 1">
            <a:extLst>
              <a:ext uri="{FF2B5EF4-FFF2-40B4-BE49-F238E27FC236}">
                <a16:creationId xmlns:a16="http://schemas.microsoft.com/office/drawing/2014/main" id="{263263A0-FEC4-48A7-BB55-0CC0CD006D09}"/>
              </a:ext>
            </a:extLst>
          </p:cNvPr>
          <p:cNvSpPr txBox="1">
            <a:spLocks/>
          </p:cNvSpPr>
          <p:nvPr/>
        </p:nvSpPr>
        <p:spPr bwMode="blackWhite">
          <a:xfrm>
            <a:off x="3611724" y="2094489"/>
            <a:ext cx="7917024" cy="1194034"/>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en-US" cap="none" dirty="0"/>
              <a:t>Reiterated the Purpose</a:t>
            </a:r>
          </a:p>
        </p:txBody>
      </p:sp>
      <p:sp>
        <p:nvSpPr>
          <p:cNvPr id="5" name="Title 1">
            <a:extLst>
              <a:ext uri="{FF2B5EF4-FFF2-40B4-BE49-F238E27FC236}">
                <a16:creationId xmlns:a16="http://schemas.microsoft.com/office/drawing/2014/main" id="{40CD4D16-0E02-4662-8564-778BD8004297}"/>
              </a:ext>
            </a:extLst>
          </p:cNvPr>
          <p:cNvSpPr txBox="1">
            <a:spLocks/>
          </p:cNvSpPr>
          <p:nvPr/>
        </p:nvSpPr>
        <p:spPr bwMode="blackWhite">
          <a:xfrm>
            <a:off x="377890" y="3569477"/>
            <a:ext cx="7917023" cy="1194034"/>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en-US" cap="none" dirty="0"/>
              <a:t>Proactively Express the Decision</a:t>
            </a:r>
          </a:p>
        </p:txBody>
      </p:sp>
      <p:sp>
        <p:nvSpPr>
          <p:cNvPr id="6" name="Title 1">
            <a:extLst>
              <a:ext uri="{FF2B5EF4-FFF2-40B4-BE49-F238E27FC236}">
                <a16:creationId xmlns:a16="http://schemas.microsoft.com/office/drawing/2014/main" id="{CB618A57-33DE-4FFD-943F-4DA04F5B5799}"/>
              </a:ext>
            </a:extLst>
          </p:cNvPr>
          <p:cNvSpPr txBox="1">
            <a:spLocks/>
          </p:cNvSpPr>
          <p:nvPr/>
        </p:nvSpPr>
        <p:spPr bwMode="blackWhite">
          <a:xfrm>
            <a:off x="3611725" y="5230041"/>
            <a:ext cx="7917023" cy="1194034"/>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en-US" cap="none" dirty="0"/>
              <a:t>Stop, Reflect, Reaffirm</a:t>
            </a:r>
          </a:p>
        </p:txBody>
      </p:sp>
    </p:spTree>
    <p:extLst>
      <p:ext uri="{BB962C8B-B14F-4D97-AF65-F5344CB8AC3E}">
        <p14:creationId xmlns:p14="http://schemas.microsoft.com/office/powerpoint/2010/main" val="1542551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1C77-D86A-44FE-AB60-C4C3573C9AFE}"/>
              </a:ext>
            </a:extLst>
          </p:cNvPr>
          <p:cNvSpPr>
            <a:spLocks noGrp="1"/>
          </p:cNvSpPr>
          <p:nvPr>
            <p:ph type="title"/>
          </p:nvPr>
        </p:nvSpPr>
        <p:spPr>
          <a:xfrm>
            <a:off x="2231136" y="309781"/>
            <a:ext cx="7729728" cy="1188720"/>
          </a:xfrm>
        </p:spPr>
        <p:txBody>
          <a:bodyPr/>
          <a:lstStyle/>
          <a:p>
            <a:r>
              <a:rPr lang="en-US" dirty="0"/>
              <a:t>REVELATION 21:1-7</a:t>
            </a:r>
          </a:p>
        </p:txBody>
      </p:sp>
      <p:sp>
        <p:nvSpPr>
          <p:cNvPr id="3" name="Content Placeholder 2">
            <a:extLst>
              <a:ext uri="{FF2B5EF4-FFF2-40B4-BE49-F238E27FC236}">
                <a16:creationId xmlns:a16="http://schemas.microsoft.com/office/drawing/2014/main" id="{B2C2CEE6-A8C9-43D8-9A19-9A90581DAC8B}"/>
              </a:ext>
            </a:extLst>
          </p:cNvPr>
          <p:cNvSpPr>
            <a:spLocks noGrp="1"/>
          </p:cNvSpPr>
          <p:nvPr>
            <p:ph idx="1"/>
          </p:nvPr>
        </p:nvSpPr>
        <p:spPr>
          <a:xfrm>
            <a:off x="652849" y="2190541"/>
            <a:ext cx="10886302" cy="3702767"/>
          </a:xfrm>
        </p:spPr>
        <p:txBody>
          <a:bodyPr>
            <a:noAutofit/>
          </a:bodyPr>
          <a:lstStyle/>
          <a:p>
            <a:pPr marL="457200" marR="45720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He who </a:t>
            </a:r>
            <a:r>
              <a:rPr lang="en-US" sz="3600" b="1" i="1" dirty="0">
                <a:effectLst/>
                <a:latin typeface="Calibri" panose="020F0502020204030204" pitchFamily="34" charset="0"/>
                <a:ea typeface="Calibri" panose="020F0502020204030204" pitchFamily="34" charset="0"/>
                <a:cs typeface="Times New Roman" panose="02020603050405020304" pitchFamily="18" charset="0"/>
              </a:rPr>
              <a:t>overcomes </a:t>
            </a:r>
            <a:r>
              <a:rPr lang="en-US" sz="3600" dirty="0">
                <a:effectLst/>
                <a:latin typeface="Calibri" panose="020F0502020204030204" pitchFamily="34" charset="0"/>
                <a:ea typeface="Calibri" panose="020F0502020204030204" pitchFamily="34" charset="0"/>
                <a:cs typeface="Times New Roman" panose="02020603050405020304" pitchFamily="18" charset="0"/>
              </a:rPr>
              <a:t>shall inherit all things, and I will be his God and he shall be My son.</a:t>
            </a:r>
          </a:p>
        </p:txBody>
      </p:sp>
      <p:sp>
        <p:nvSpPr>
          <p:cNvPr id="4" name="Rectangle 3">
            <a:extLst>
              <a:ext uri="{FF2B5EF4-FFF2-40B4-BE49-F238E27FC236}">
                <a16:creationId xmlns:a16="http://schemas.microsoft.com/office/drawing/2014/main" id="{EA463C53-AD51-46B2-B24E-4916330D184C}"/>
              </a:ext>
            </a:extLst>
          </p:cNvPr>
          <p:cNvSpPr/>
          <p:nvPr/>
        </p:nvSpPr>
        <p:spPr>
          <a:xfrm>
            <a:off x="0" y="6000584"/>
            <a:ext cx="12192000" cy="857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743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F87A5-7641-4895-9B52-3962EEA7AD5D}"/>
              </a:ext>
            </a:extLst>
          </p:cNvPr>
          <p:cNvSpPr>
            <a:spLocks noGrp="1"/>
          </p:cNvSpPr>
          <p:nvPr>
            <p:ph type="title"/>
          </p:nvPr>
        </p:nvSpPr>
        <p:spPr>
          <a:xfrm>
            <a:off x="2231136" y="288830"/>
            <a:ext cx="7729728" cy="1188720"/>
          </a:xfrm>
        </p:spPr>
        <p:txBody>
          <a:bodyPr/>
          <a:lstStyle/>
          <a:p>
            <a:r>
              <a:rPr lang="en-US" dirty="0"/>
              <a:t>Statement of beliefs #14</a:t>
            </a:r>
          </a:p>
        </p:txBody>
      </p:sp>
      <p:sp>
        <p:nvSpPr>
          <p:cNvPr id="3" name="Content Placeholder 2">
            <a:extLst>
              <a:ext uri="{FF2B5EF4-FFF2-40B4-BE49-F238E27FC236}">
                <a16:creationId xmlns:a16="http://schemas.microsoft.com/office/drawing/2014/main" id="{17D3DD21-8BC7-486D-93DA-17FDF7383303}"/>
              </a:ext>
            </a:extLst>
          </p:cNvPr>
          <p:cNvSpPr>
            <a:spLocks noGrp="1"/>
          </p:cNvSpPr>
          <p:nvPr>
            <p:ph idx="1"/>
          </p:nvPr>
        </p:nvSpPr>
        <p:spPr>
          <a:xfrm>
            <a:off x="576470" y="2638044"/>
            <a:ext cx="11360426" cy="3101983"/>
          </a:xfrm>
        </p:spPr>
        <p:txBody>
          <a:bodyPr>
            <a:noAutofit/>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We believe God's purpose for mankind is to prepare those whom He calls—and who elect through a life of </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overcoming</a:t>
            </a:r>
            <a:r>
              <a:rPr lang="en-US" sz="3200" dirty="0">
                <a:effectLst/>
                <a:latin typeface="Calibri" panose="020F0502020204030204" pitchFamily="34" charset="0"/>
                <a:ea typeface="Calibri" panose="020F0502020204030204" pitchFamily="34" charset="0"/>
                <a:cs typeface="Times New Roman" panose="02020603050405020304" pitchFamily="18" charset="0"/>
              </a:rPr>
              <a:t> sin, </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developing</a:t>
            </a:r>
            <a:r>
              <a:rPr lang="en-US" sz="3200" dirty="0">
                <a:effectLst/>
                <a:latin typeface="Calibri" panose="020F0502020204030204" pitchFamily="34" charset="0"/>
                <a:ea typeface="Calibri" panose="020F0502020204030204" pitchFamily="34" charset="0"/>
                <a:cs typeface="Times New Roman" panose="02020603050405020304" pitchFamily="18" charset="0"/>
              </a:rPr>
              <a:t> righteous character and </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growing</a:t>
            </a:r>
            <a:r>
              <a:rPr lang="en-US" sz="3200" dirty="0">
                <a:effectLst/>
                <a:latin typeface="Calibri" panose="020F0502020204030204" pitchFamily="34" charset="0"/>
                <a:ea typeface="Calibri" panose="020F0502020204030204" pitchFamily="34" charset="0"/>
                <a:cs typeface="Times New Roman" panose="02020603050405020304" pitchFamily="18" charset="0"/>
              </a:rPr>
              <a:t> in grace and knowledge—to possess God's Kingdom and become kings and priests reigning with Christ at His return. We believe that the reason for mankind's existence is literally to be born as spirit beings into the family of God.</a:t>
            </a:r>
            <a:endParaRPr lang="en-US" sz="3200" dirty="0"/>
          </a:p>
        </p:txBody>
      </p:sp>
      <p:sp>
        <p:nvSpPr>
          <p:cNvPr id="4" name="Rectangle 3">
            <a:extLst>
              <a:ext uri="{FF2B5EF4-FFF2-40B4-BE49-F238E27FC236}">
                <a16:creationId xmlns:a16="http://schemas.microsoft.com/office/drawing/2014/main" id="{5EAE5C32-F223-42F2-B5A8-46FA94D8F551}"/>
              </a:ext>
            </a:extLst>
          </p:cNvPr>
          <p:cNvSpPr/>
          <p:nvPr/>
        </p:nvSpPr>
        <p:spPr>
          <a:xfrm>
            <a:off x="0" y="6260840"/>
            <a:ext cx="12192000" cy="5971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816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12F1-8DAD-4C48-8D43-D640A527FFA0}"/>
              </a:ext>
            </a:extLst>
          </p:cNvPr>
          <p:cNvSpPr>
            <a:spLocks noGrp="1"/>
          </p:cNvSpPr>
          <p:nvPr>
            <p:ph type="title"/>
          </p:nvPr>
        </p:nvSpPr>
        <p:spPr/>
        <p:txBody>
          <a:bodyPr>
            <a:normAutofit/>
          </a:bodyPr>
          <a:lstStyle/>
          <a:p>
            <a:r>
              <a:rPr lang="en-US" cap="none" dirty="0"/>
              <a:t>#1 – Do we have control over our choices?</a:t>
            </a:r>
          </a:p>
        </p:txBody>
      </p:sp>
      <p:sp>
        <p:nvSpPr>
          <p:cNvPr id="3" name="Text Placeholder 2">
            <a:extLst>
              <a:ext uri="{FF2B5EF4-FFF2-40B4-BE49-F238E27FC236}">
                <a16:creationId xmlns:a16="http://schemas.microsoft.com/office/drawing/2014/main" id="{AB92772A-3C3A-445D-971F-4C85C6C5BB7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72711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8FBF1-96EB-42A7-822F-6FF0F712FEA1}"/>
              </a:ext>
            </a:extLst>
          </p:cNvPr>
          <p:cNvSpPr>
            <a:spLocks noGrp="1"/>
          </p:cNvSpPr>
          <p:nvPr>
            <p:ph type="title"/>
          </p:nvPr>
        </p:nvSpPr>
        <p:spPr>
          <a:xfrm>
            <a:off x="395417" y="1865870"/>
            <a:ext cx="5375188" cy="1512598"/>
          </a:xfrm>
        </p:spPr>
        <p:txBody>
          <a:bodyPr/>
          <a:lstStyle/>
          <a:p>
            <a:r>
              <a:rPr lang="en-US" sz="2800" cap="none" dirty="0"/>
              <a:t>Yes I have free will; </a:t>
            </a:r>
            <a:br>
              <a:rPr lang="en-US" sz="2800" cap="none" dirty="0"/>
            </a:br>
            <a:r>
              <a:rPr lang="en-US" sz="2800" cap="none" spc="0" dirty="0"/>
              <a:t>I have no choice </a:t>
            </a:r>
            <a:r>
              <a:rPr lang="en-US" sz="2800" b="1" cap="none" spc="0" dirty="0"/>
              <a:t>but</a:t>
            </a:r>
            <a:r>
              <a:rPr lang="en-US" sz="2800" cap="none" spc="0" dirty="0"/>
              <a:t> to have it.</a:t>
            </a:r>
          </a:p>
        </p:txBody>
      </p:sp>
      <p:sp>
        <p:nvSpPr>
          <p:cNvPr id="4" name="Text Placeholder 3">
            <a:extLst>
              <a:ext uri="{FF2B5EF4-FFF2-40B4-BE49-F238E27FC236}">
                <a16:creationId xmlns:a16="http://schemas.microsoft.com/office/drawing/2014/main" id="{A30B7907-D637-4A68-AF12-BD1326CA1BAB}"/>
              </a:ext>
            </a:extLst>
          </p:cNvPr>
          <p:cNvSpPr>
            <a:spLocks noGrp="1"/>
          </p:cNvSpPr>
          <p:nvPr>
            <p:ph type="body" sz="half" idx="2"/>
          </p:nvPr>
        </p:nvSpPr>
        <p:spPr/>
        <p:txBody>
          <a:bodyPr/>
          <a:lstStyle/>
          <a:p>
            <a:r>
              <a:rPr lang="en-US" dirty="0"/>
              <a:t>Christopher Hitchens</a:t>
            </a:r>
          </a:p>
        </p:txBody>
      </p:sp>
      <p:pic>
        <p:nvPicPr>
          <p:cNvPr id="1026" name="Picture 2" descr="Christopher Hitchens, Not Going Gently - The New York Times">
            <a:extLst>
              <a:ext uri="{FF2B5EF4-FFF2-40B4-BE49-F238E27FC236}">
                <a16:creationId xmlns:a16="http://schemas.microsoft.com/office/drawing/2014/main" id="{96290D77-BE33-46C4-88E9-F5B6D8643D3F}"/>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3576" b="3576"/>
          <a:stretch>
            <a:fillRect/>
          </a:stretch>
        </p:blipFill>
        <p:spPr bwMode="auto">
          <a:xfrm>
            <a:off x="6096000" y="0"/>
            <a:ext cx="6102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733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EDC5C-864E-4C32-AA5C-54335706AF6D}"/>
              </a:ext>
            </a:extLst>
          </p:cNvPr>
          <p:cNvSpPr>
            <a:spLocks noGrp="1"/>
          </p:cNvSpPr>
          <p:nvPr>
            <p:ph type="title"/>
          </p:nvPr>
        </p:nvSpPr>
        <p:spPr>
          <a:xfrm>
            <a:off x="2231136" y="288829"/>
            <a:ext cx="7729728" cy="1188720"/>
          </a:xfrm>
        </p:spPr>
        <p:txBody>
          <a:bodyPr/>
          <a:lstStyle/>
          <a:p>
            <a:r>
              <a:rPr lang="en-US" dirty="0"/>
              <a:t>COMPARE / CONTRAST</a:t>
            </a:r>
          </a:p>
        </p:txBody>
      </p:sp>
      <p:graphicFrame>
        <p:nvGraphicFramePr>
          <p:cNvPr id="4" name="Table 4">
            <a:extLst>
              <a:ext uri="{FF2B5EF4-FFF2-40B4-BE49-F238E27FC236}">
                <a16:creationId xmlns:a16="http://schemas.microsoft.com/office/drawing/2014/main" id="{CA6D60B6-503D-4E1F-90E6-D86AD9FE2708}"/>
              </a:ext>
            </a:extLst>
          </p:cNvPr>
          <p:cNvGraphicFramePr>
            <a:graphicFrameLocks noGrp="1"/>
          </p:cNvGraphicFramePr>
          <p:nvPr>
            <p:ph idx="1"/>
            <p:extLst>
              <p:ext uri="{D42A27DB-BD31-4B8C-83A1-F6EECF244321}">
                <p14:modId xmlns:p14="http://schemas.microsoft.com/office/powerpoint/2010/main" val="997837161"/>
              </p:ext>
            </p:extLst>
          </p:nvPr>
        </p:nvGraphicFramePr>
        <p:xfrm>
          <a:off x="506896" y="1644511"/>
          <a:ext cx="11072191" cy="4592320"/>
        </p:xfrm>
        <a:graphic>
          <a:graphicData uri="http://schemas.openxmlformats.org/drawingml/2006/table">
            <a:tbl>
              <a:tblPr firstRow="1" bandRow="1">
                <a:tableStyleId>{073A0DAA-6AF3-43AB-8588-CEC1D06C72B9}</a:tableStyleId>
              </a:tblPr>
              <a:tblGrid>
                <a:gridCol w="2608301">
                  <a:extLst>
                    <a:ext uri="{9D8B030D-6E8A-4147-A177-3AD203B41FA5}">
                      <a16:colId xmlns:a16="http://schemas.microsoft.com/office/drawing/2014/main" val="3409633993"/>
                    </a:ext>
                  </a:extLst>
                </a:gridCol>
                <a:gridCol w="8463890">
                  <a:extLst>
                    <a:ext uri="{9D8B030D-6E8A-4147-A177-3AD203B41FA5}">
                      <a16:colId xmlns:a16="http://schemas.microsoft.com/office/drawing/2014/main" val="1499063203"/>
                    </a:ext>
                  </a:extLst>
                </a:gridCol>
              </a:tblGrid>
              <a:tr h="370840">
                <a:tc>
                  <a:txBody>
                    <a:bodyPr/>
                    <a:lstStyle/>
                    <a:p>
                      <a:r>
                        <a:rPr lang="en-US" dirty="0"/>
                        <a:t>Religion</a:t>
                      </a:r>
                    </a:p>
                  </a:txBody>
                  <a:tcPr/>
                </a:tc>
                <a:tc>
                  <a:txBody>
                    <a:bodyPr/>
                    <a:lstStyle/>
                    <a:p>
                      <a:r>
                        <a:rPr lang="en-US" dirty="0"/>
                        <a:t>Predestination Doctrine</a:t>
                      </a:r>
                    </a:p>
                  </a:txBody>
                  <a:tcPr/>
                </a:tc>
                <a:extLst>
                  <a:ext uri="{0D108BD9-81ED-4DB2-BD59-A6C34878D82A}">
                    <a16:rowId xmlns:a16="http://schemas.microsoft.com/office/drawing/2014/main" val="1952118890"/>
                  </a:ext>
                </a:extLst>
              </a:tr>
              <a:tr h="370840">
                <a:tc>
                  <a:txBody>
                    <a:bodyPr/>
                    <a:lstStyle/>
                    <a:p>
                      <a:r>
                        <a:rPr lang="en-US" dirty="0"/>
                        <a:t>Anglicanism</a:t>
                      </a:r>
                    </a:p>
                  </a:txBody>
                  <a:tcPr/>
                </a:tc>
                <a:tc>
                  <a:txBody>
                    <a:bodyPr/>
                    <a:lstStyle/>
                    <a:p>
                      <a:r>
                        <a:rPr lang="en-US" dirty="0"/>
                        <a:t>"Predestination to Life is the everlasting purpose of God... to deliver from curse and damnation those whom he hath chosen in Christ out of mankind, and to bring them by Christ to everlasting salvation, as vessels made to </a:t>
                      </a:r>
                      <a:r>
                        <a:rPr lang="en-US" dirty="0" err="1"/>
                        <a:t>honour</a:t>
                      </a:r>
                      <a:r>
                        <a:rPr lang="en-US" dirty="0"/>
                        <a:t>." (Art. 17) </a:t>
                      </a:r>
                    </a:p>
                  </a:txBody>
                  <a:tcPr/>
                </a:tc>
                <a:extLst>
                  <a:ext uri="{0D108BD9-81ED-4DB2-BD59-A6C34878D82A}">
                    <a16:rowId xmlns:a16="http://schemas.microsoft.com/office/drawing/2014/main" val="2156372924"/>
                  </a:ext>
                </a:extLst>
              </a:tr>
              <a:tr h="370840">
                <a:tc>
                  <a:txBody>
                    <a:bodyPr/>
                    <a:lstStyle/>
                    <a:p>
                      <a:r>
                        <a:rPr lang="en-US" dirty="0"/>
                        <a:t>Baptists</a:t>
                      </a:r>
                    </a:p>
                  </a:txBody>
                  <a:tcPr/>
                </a:tc>
                <a:tc>
                  <a:txBody>
                    <a:bodyPr/>
                    <a:lstStyle/>
                    <a:p>
                      <a:r>
                        <a:rPr lang="en-US" dirty="0"/>
                        <a:t>"Election is the gracious purpose of God, according to which He regenerates, justifies, sanctifies, and glorifies sinners. It is consistent with the free agency of man." (SBC) </a:t>
                      </a:r>
                    </a:p>
                  </a:txBody>
                  <a:tcPr/>
                </a:tc>
                <a:extLst>
                  <a:ext uri="{0D108BD9-81ED-4DB2-BD59-A6C34878D82A}">
                    <a16:rowId xmlns:a16="http://schemas.microsoft.com/office/drawing/2014/main" val="3648716979"/>
                  </a:ext>
                </a:extLst>
              </a:tr>
              <a:tr h="370840">
                <a:tc>
                  <a:txBody>
                    <a:bodyPr/>
                    <a:lstStyle/>
                    <a:p>
                      <a:r>
                        <a:rPr lang="en-US" dirty="0"/>
                        <a:t>Catholicism</a:t>
                      </a:r>
                    </a:p>
                  </a:txBody>
                  <a:tcPr/>
                </a:tc>
                <a:tc>
                  <a:txBody>
                    <a:bodyPr/>
                    <a:lstStyle/>
                    <a:p>
                      <a:r>
                        <a:rPr lang="en-US" dirty="0"/>
                        <a:t>Predestination to heaven only, and related to God's foreknowledge. "God predestines no one to go to hell." (</a:t>
                      </a:r>
                      <a:r>
                        <a:rPr lang="en-US" dirty="0" err="1"/>
                        <a:t>Catech</a:t>
                      </a:r>
                      <a:r>
                        <a:rPr lang="en-US" dirty="0"/>
                        <a:t> 1037) </a:t>
                      </a:r>
                    </a:p>
                  </a:txBody>
                  <a:tcPr/>
                </a:tc>
                <a:extLst>
                  <a:ext uri="{0D108BD9-81ED-4DB2-BD59-A6C34878D82A}">
                    <a16:rowId xmlns:a16="http://schemas.microsoft.com/office/drawing/2014/main" val="1414563913"/>
                  </a:ext>
                </a:extLst>
              </a:tr>
              <a:tr h="370840">
                <a:tc>
                  <a:txBody>
                    <a:bodyPr/>
                    <a:lstStyle/>
                    <a:p>
                      <a:r>
                        <a:rPr lang="en-US" dirty="0"/>
                        <a:t>Lutheranism</a:t>
                      </a:r>
                    </a:p>
                  </a:txBody>
                  <a:tcPr/>
                </a:tc>
                <a:tc>
                  <a:txBody>
                    <a:bodyPr/>
                    <a:lstStyle/>
                    <a:p>
                      <a:r>
                        <a:rPr lang="en-US" dirty="0"/>
                        <a:t>Predestination to heaven only. "There is no... predestination to damnation." (LCMS) </a:t>
                      </a:r>
                    </a:p>
                  </a:txBody>
                  <a:tcPr/>
                </a:tc>
                <a:extLst>
                  <a:ext uri="{0D108BD9-81ED-4DB2-BD59-A6C34878D82A}">
                    <a16:rowId xmlns:a16="http://schemas.microsoft.com/office/drawing/2014/main" val="1392998336"/>
                  </a:ext>
                </a:extLst>
              </a:tr>
              <a:tr h="370840">
                <a:tc>
                  <a:txBody>
                    <a:bodyPr/>
                    <a:lstStyle/>
                    <a:p>
                      <a:r>
                        <a:rPr lang="en-US" dirty="0"/>
                        <a:t>Methodism</a:t>
                      </a:r>
                    </a:p>
                  </a:txBody>
                  <a:tcPr/>
                </a:tc>
                <a:tc>
                  <a:txBody>
                    <a:bodyPr/>
                    <a:lstStyle/>
                    <a:p>
                      <a:r>
                        <a:rPr lang="en-US" dirty="0"/>
                        <a:t>Affirmed, but understood in terms of God choosing those he knew would freely believe </a:t>
                      </a:r>
                    </a:p>
                  </a:txBody>
                  <a:tcPr/>
                </a:tc>
                <a:extLst>
                  <a:ext uri="{0D108BD9-81ED-4DB2-BD59-A6C34878D82A}">
                    <a16:rowId xmlns:a16="http://schemas.microsoft.com/office/drawing/2014/main" val="25659216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Eastern Orthodox</a:t>
                      </a:r>
                    </a:p>
                  </a:txBody>
                  <a:tcPr/>
                </a:tc>
                <a:tc>
                  <a:txBody>
                    <a:bodyPr/>
                    <a:lstStyle/>
                    <a:p>
                      <a:r>
                        <a:rPr lang="en-US" dirty="0"/>
                        <a:t>Seeks a middle ground between Pelagianism and Augustinian predestination. (GOAA) </a:t>
                      </a:r>
                    </a:p>
                  </a:txBody>
                  <a:tcPr/>
                </a:tc>
                <a:extLst>
                  <a:ext uri="{0D108BD9-81ED-4DB2-BD59-A6C34878D82A}">
                    <a16:rowId xmlns:a16="http://schemas.microsoft.com/office/drawing/2014/main" val="1216302877"/>
                  </a:ext>
                </a:extLst>
              </a:tr>
              <a:tr h="370840">
                <a:tc>
                  <a:txBody>
                    <a:bodyPr/>
                    <a:lstStyle/>
                    <a:p>
                      <a:r>
                        <a:rPr lang="en-US" dirty="0"/>
                        <a:t>Presbyterianism</a:t>
                      </a:r>
                    </a:p>
                  </a:txBody>
                  <a:tcPr/>
                </a:tc>
                <a:tc>
                  <a:txBody>
                    <a:bodyPr/>
                    <a:lstStyle/>
                    <a:p>
                      <a:r>
                        <a:rPr lang="en-US" dirty="0"/>
                        <a:t>"We are able to choose God because God first chose us." (PCUSA) Some modern Presbyterians are "very concerned about the few statements in the confessions" suggesting predestination to hell. (PCUSA) </a:t>
                      </a:r>
                    </a:p>
                  </a:txBody>
                  <a:tcPr/>
                </a:tc>
                <a:extLst>
                  <a:ext uri="{0D108BD9-81ED-4DB2-BD59-A6C34878D82A}">
                    <a16:rowId xmlns:a16="http://schemas.microsoft.com/office/drawing/2014/main" val="819463013"/>
                  </a:ext>
                </a:extLst>
              </a:tr>
            </a:tbl>
          </a:graphicData>
        </a:graphic>
      </p:graphicFrame>
    </p:spTree>
    <p:extLst>
      <p:ext uri="{BB962C8B-B14F-4D97-AF65-F5344CB8AC3E}">
        <p14:creationId xmlns:p14="http://schemas.microsoft.com/office/powerpoint/2010/main" val="3845200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1C77-D86A-44FE-AB60-C4C3573C9AFE}"/>
              </a:ext>
            </a:extLst>
          </p:cNvPr>
          <p:cNvSpPr>
            <a:spLocks noGrp="1"/>
          </p:cNvSpPr>
          <p:nvPr>
            <p:ph type="title"/>
          </p:nvPr>
        </p:nvSpPr>
        <p:spPr>
          <a:xfrm>
            <a:off x="2231136" y="309781"/>
            <a:ext cx="7729728" cy="1188720"/>
          </a:xfrm>
        </p:spPr>
        <p:txBody>
          <a:bodyPr/>
          <a:lstStyle/>
          <a:p>
            <a:r>
              <a:rPr lang="en-US" dirty="0"/>
              <a:t>Romans 8:28-30</a:t>
            </a:r>
          </a:p>
        </p:txBody>
      </p:sp>
      <p:sp>
        <p:nvSpPr>
          <p:cNvPr id="3" name="Content Placeholder 2">
            <a:extLst>
              <a:ext uri="{FF2B5EF4-FFF2-40B4-BE49-F238E27FC236}">
                <a16:creationId xmlns:a16="http://schemas.microsoft.com/office/drawing/2014/main" id="{B2C2CEE6-A8C9-43D8-9A19-9A90581DAC8B}"/>
              </a:ext>
            </a:extLst>
          </p:cNvPr>
          <p:cNvSpPr>
            <a:spLocks noGrp="1"/>
          </p:cNvSpPr>
          <p:nvPr>
            <p:ph idx="1"/>
          </p:nvPr>
        </p:nvSpPr>
        <p:spPr>
          <a:xfrm>
            <a:off x="652849" y="2190541"/>
            <a:ext cx="10886302" cy="3702767"/>
          </a:xfrm>
        </p:spPr>
        <p:txBody>
          <a:bodyPr>
            <a:noAutofit/>
          </a:bodyPr>
          <a:lstStyle/>
          <a:p>
            <a:pPr marL="457200" marR="457200">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And we know that all things work together for good to those who love God, to those who are the called according to His purpose.</a:t>
            </a:r>
          </a:p>
          <a:p>
            <a:pPr marL="457200" marR="457200">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 29 For whom He </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foreknew</a:t>
            </a:r>
            <a:r>
              <a:rPr lang="en-US" sz="3200" dirty="0">
                <a:effectLst/>
                <a:latin typeface="Calibri" panose="020F0502020204030204" pitchFamily="34" charset="0"/>
                <a:ea typeface="Calibri" panose="020F0502020204030204" pitchFamily="34" charset="0"/>
                <a:cs typeface="Times New Roman" panose="02020603050405020304" pitchFamily="18" charset="0"/>
              </a:rPr>
              <a:t>, He also </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predestined</a:t>
            </a:r>
            <a:r>
              <a:rPr lang="en-US" sz="3200" dirty="0">
                <a:effectLst/>
                <a:latin typeface="Calibri" panose="020F0502020204030204" pitchFamily="34" charset="0"/>
                <a:ea typeface="Calibri" panose="020F0502020204030204" pitchFamily="34" charset="0"/>
                <a:cs typeface="Times New Roman" panose="02020603050405020304" pitchFamily="18" charset="0"/>
              </a:rPr>
              <a:t> to be conformed to the image of His Son, that He might be the firstborn among many brethren.</a:t>
            </a:r>
          </a:p>
          <a:p>
            <a:pPr marL="457200" marR="457200">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 30 Moreover whom He </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predestined</a:t>
            </a:r>
            <a:r>
              <a:rPr lang="en-US" sz="3200" dirty="0">
                <a:effectLst/>
                <a:latin typeface="Calibri" panose="020F0502020204030204" pitchFamily="34" charset="0"/>
                <a:ea typeface="Calibri" panose="020F0502020204030204" pitchFamily="34" charset="0"/>
                <a:cs typeface="Times New Roman" panose="02020603050405020304" pitchFamily="18" charset="0"/>
              </a:rPr>
              <a:t>, these He also called; whom He called, these He also justified; and whom He justified, these He also glorified.</a:t>
            </a:r>
          </a:p>
        </p:txBody>
      </p:sp>
    </p:spTree>
    <p:extLst>
      <p:ext uri="{BB962C8B-B14F-4D97-AF65-F5344CB8AC3E}">
        <p14:creationId xmlns:p14="http://schemas.microsoft.com/office/powerpoint/2010/main" val="3877017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1C77-D86A-44FE-AB60-C4C3573C9AFE}"/>
              </a:ext>
            </a:extLst>
          </p:cNvPr>
          <p:cNvSpPr>
            <a:spLocks noGrp="1"/>
          </p:cNvSpPr>
          <p:nvPr>
            <p:ph type="title"/>
          </p:nvPr>
        </p:nvSpPr>
        <p:spPr>
          <a:xfrm>
            <a:off x="2231136" y="309781"/>
            <a:ext cx="7729728" cy="1188720"/>
          </a:xfrm>
        </p:spPr>
        <p:txBody>
          <a:bodyPr/>
          <a:lstStyle/>
          <a:p>
            <a:r>
              <a:rPr lang="en-US" dirty="0"/>
              <a:t>EPHESIANS 1:3-6, 11-12</a:t>
            </a:r>
          </a:p>
        </p:txBody>
      </p:sp>
      <p:sp>
        <p:nvSpPr>
          <p:cNvPr id="3" name="Content Placeholder 2">
            <a:extLst>
              <a:ext uri="{FF2B5EF4-FFF2-40B4-BE49-F238E27FC236}">
                <a16:creationId xmlns:a16="http://schemas.microsoft.com/office/drawing/2014/main" id="{B2C2CEE6-A8C9-43D8-9A19-9A90581DAC8B}"/>
              </a:ext>
            </a:extLst>
          </p:cNvPr>
          <p:cNvSpPr>
            <a:spLocks noGrp="1"/>
          </p:cNvSpPr>
          <p:nvPr>
            <p:ph idx="1"/>
          </p:nvPr>
        </p:nvSpPr>
        <p:spPr>
          <a:xfrm>
            <a:off x="652849" y="2190541"/>
            <a:ext cx="10886302" cy="3702767"/>
          </a:xfrm>
        </p:spPr>
        <p:txBody>
          <a:bodyPr>
            <a:noAutofit/>
          </a:bodyPr>
          <a:lstStyle/>
          <a:p>
            <a:pPr marL="457200" marR="45720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 …. having </a:t>
            </a:r>
            <a:r>
              <a:rPr lang="en-US" sz="3600" b="1" i="1" dirty="0">
                <a:effectLst/>
                <a:latin typeface="Calibri" panose="020F0502020204030204" pitchFamily="34" charset="0"/>
                <a:ea typeface="Calibri" panose="020F0502020204030204" pitchFamily="34" charset="0"/>
                <a:cs typeface="Times New Roman" panose="02020603050405020304" pitchFamily="18" charset="0"/>
              </a:rPr>
              <a:t>predestined</a:t>
            </a:r>
            <a:r>
              <a:rPr lang="en-US" sz="3600" dirty="0">
                <a:effectLst/>
                <a:latin typeface="Calibri" panose="020F0502020204030204" pitchFamily="34" charset="0"/>
                <a:ea typeface="Calibri" panose="020F0502020204030204" pitchFamily="34" charset="0"/>
                <a:cs typeface="Times New Roman" panose="02020603050405020304" pitchFamily="18" charset="0"/>
              </a:rPr>
              <a:t> us to adoption as sons by Jesus Christ to Himself, according to the good pleasure of His will …</a:t>
            </a:r>
          </a:p>
          <a:p>
            <a:pPr marL="457200" marR="457200">
              <a:spcBef>
                <a:spcPts val="0"/>
              </a:spcBef>
              <a:spcAft>
                <a:spcPts val="0"/>
              </a:spcAft>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457200" marR="45720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 being </a:t>
            </a:r>
            <a:r>
              <a:rPr lang="en-US" sz="3600" b="1" i="1" dirty="0">
                <a:effectLst/>
                <a:latin typeface="Calibri" panose="020F0502020204030204" pitchFamily="34" charset="0"/>
                <a:ea typeface="Calibri" panose="020F0502020204030204" pitchFamily="34" charset="0"/>
                <a:cs typeface="Times New Roman" panose="02020603050405020304" pitchFamily="18" charset="0"/>
              </a:rPr>
              <a:t>predestined</a:t>
            </a:r>
            <a:r>
              <a:rPr lang="en-US" sz="3600" dirty="0">
                <a:effectLst/>
                <a:latin typeface="Calibri" panose="020F0502020204030204" pitchFamily="34" charset="0"/>
                <a:ea typeface="Calibri" panose="020F0502020204030204" pitchFamily="34" charset="0"/>
                <a:cs typeface="Times New Roman" panose="02020603050405020304" pitchFamily="18" charset="0"/>
              </a:rPr>
              <a:t> according to the purpose of Him who works all things according to the counsel of His will …</a:t>
            </a:r>
          </a:p>
        </p:txBody>
      </p:sp>
      <p:sp>
        <p:nvSpPr>
          <p:cNvPr id="4" name="Rectangle 3">
            <a:extLst>
              <a:ext uri="{FF2B5EF4-FFF2-40B4-BE49-F238E27FC236}">
                <a16:creationId xmlns:a16="http://schemas.microsoft.com/office/drawing/2014/main" id="{6BE1A55F-49BE-407E-83A5-83B887DC59E3}"/>
              </a:ext>
            </a:extLst>
          </p:cNvPr>
          <p:cNvSpPr/>
          <p:nvPr/>
        </p:nvSpPr>
        <p:spPr>
          <a:xfrm>
            <a:off x="0" y="6251510"/>
            <a:ext cx="12192000" cy="606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799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8FBF1-96EB-42A7-822F-6FF0F712FEA1}"/>
              </a:ext>
            </a:extLst>
          </p:cNvPr>
          <p:cNvSpPr>
            <a:spLocks noGrp="1"/>
          </p:cNvSpPr>
          <p:nvPr>
            <p:ph type="title"/>
          </p:nvPr>
        </p:nvSpPr>
        <p:spPr>
          <a:xfrm>
            <a:off x="395417" y="1865870"/>
            <a:ext cx="5375188" cy="3278886"/>
          </a:xfrm>
        </p:spPr>
        <p:txBody>
          <a:bodyPr/>
          <a:lstStyle/>
          <a:p>
            <a:endParaRPr lang="en-US" sz="2800" cap="none" spc="0" dirty="0"/>
          </a:p>
        </p:txBody>
      </p:sp>
      <p:sp>
        <p:nvSpPr>
          <p:cNvPr id="4" name="Text Placeholder 3">
            <a:extLst>
              <a:ext uri="{FF2B5EF4-FFF2-40B4-BE49-F238E27FC236}">
                <a16:creationId xmlns:a16="http://schemas.microsoft.com/office/drawing/2014/main" id="{A30B7907-D637-4A68-AF12-BD1326CA1BAB}"/>
              </a:ext>
            </a:extLst>
          </p:cNvPr>
          <p:cNvSpPr>
            <a:spLocks noGrp="1"/>
          </p:cNvSpPr>
          <p:nvPr>
            <p:ph type="body" sz="half" idx="2"/>
          </p:nvPr>
        </p:nvSpPr>
        <p:spPr/>
        <p:txBody>
          <a:bodyPr/>
          <a:lstStyle/>
          <a:p>
            <a:endParaRPr lang="en-US" dirty="0"/>
          </a:p>
        </p:txBody>
      </p:sp>
      <p:pic>
        <p:nvPicPr>
          <p:cNvPr id="13" name="Picture Placeholder 12">
            <a:extLst>
              <a:ext uri="{FF2B5EF4-FFF2-40B4-BE49-F238E27FC236}">
                <a16:creationId xmlns:a16="http://schemas.microsoft.com/office/drawing/2014/main" id="{F155BF6A-1069-489E-BD50-B72B36B14917}"/>
              </a:ext>
            </a:extLst>
          </p:cNvPr>
          <p:cNvPicPr>
            <a:picLocks noGrp="1" noChangeAspect="1"/>
          </p:cNvPicPr>
          <p:nvPr>
            <p:ph type="pic" idx="1"/>
          </p:nvPr>
        </p:nvPicPr>
        <p:blipFill rotWithShape="1">
          <a:blip r:embed="rId2"/>
          <a:srcRect l="4746" r="4746"/>
          <a:stretch/>
        </p:blipFill>
        <p:spPr/>
      </p:pic>
      <p:pic>
        <p:nvPicPr>
          <p:cNvPr id="8202" name="Picture 10" descr="NYW&amp;B Tickets and Fares - New York, Westchester &amp; Boston Railway Archive">
            <a:extLst>
              <a:ext uri="{FF2B5EF4-FFF2-40B4-BE49-F238E27FC236}">
                <a16:creationId xmlns:a16="http://schemas.microsoft.com/office/drawing/2014/main" id="{41118A72-3E3D-4542-9D3A-7956A6B93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611" y="2259280"/>
            <a:ext cx="4876800"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05026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306</TotalTime>
  <Words>854</Words>
  <Application>Microsoft Office PowerPoint</Application>
  <PresentationFormat>Widescreen</PresentationFormat>
  <Paragraphs>64</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Gill Sans MT</vt:lpstr>
      <vt:lpstr>Parcel</vt:lpstr>
      <vt:lpstr>Choices</vt:lpstr>
      <vt:lpstr>Deuteronomy 30:11 - 20</vt:lpstr>
      <vt:lpstr>Statement of beliefs #14</vt:lpstr>
      <vt:lpstr>#1 – Do we have control over our choices?</vt:lpstr>
      <vt:lpstr>Yes I have free will;  I have no choice but to have it.</vt:lpstr>
      <vt:lpstr>COMPARE / CONTRAST</vt:lpstr>
      <vt:lpstr>Romans 8:28-30</vt:lpstr>
      <vt:lpstr>EPHESIANS 1:3-6, 11-12</vt:lpstr>
      <vt:lpstr>PowerPoint Presentation</vt:lpstr>
      <vt:lpstr>Benjamin libet</vt:lpstr>
      <vt:lpstr>Jonah 3:4-10</vt:lpstr>
      <vt:lpstr>#2 – Choice is built into the plan of God</vt:lpstr>
      <vt:lpstr>GENESIS 3:1-6</vt:lpstr>
      <vt:lpstr>James 4:1-10</vt:lpstr>
      <vt:lpstr>#3 – Consistently making positive choices takes proactive, focused effort.</vt:lpstr>
      <vt:lpstr>Organ donation</vt:lpstr>
      <vt:lpstr>Organ donor options</vt:lpstr>
      <vt:lpstr>Philippians 4:4-8</vt:lpstr>
      <vt:lpstr>VISION TRICKS #1</vt:lpstr>
      <vt:lpstr>VISION TRICKS #2</vt:lpstr>
      <vt:lpstr>2 Corinthians 13:5</vt:lpstr>
      <vt:lpstr>ROMANS 7:15-24</vt:lpstr>
      <vt:lpstr>Identified the Choices</vt:lpstr>
      <vt:lpstr>REVELATION 21:1-7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Choices</dc:title>
  <dc:creator>Mike</dc:creator>
  <cp:lastModifiedBy>Mike</cp:lastModifiedBy>
  <cp:revision>26</cp:revision>
  <dcterms:created xsi:type="dcterms:W3CDTF">2020-11-20T16:41:12Z</dcterms:created>
  <dcterms:modified xsi:type="dcterms:W3CDTF">2020-11-20T23:57:58Z</dcterms:modified>
</cp:coreProperties>
</file>